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</p:sldMasterIdLst>
  <p:notesMasterIdLst>
    <p:notesMasterId r:id="rId20"/>
  </p:notesMasterIdLst>
  <p:sldIdLst>
    <p:sldId id="256" r:id="rId3"/>
    <p:sldId id="505" r:id="rId4"/>
    <p:sldId id="310" r:id="rId5"/>
    <p:sldId id="516" r:id="rId6"/>
    <p:sldId id="507" r:id="rId7"/>
    <p:sldId id="517" r:id="rId8"/>
    <p:sldId id="508" r:id="rId9"/>
    <p:sldId id="504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3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chemeClr val="tx2">
                    <a:lumMod val="75000"/>
                  </a:schemeClr>
                </a:solidFill>
              </a:defRPr>
            </a:pP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Performance</a:t>
            </a:r>
            <a:r>
              <a:rPr lang="en-US" sz="2400" i="1" baseline="0" dirty="0">
                <a:solidFill>
                  <a:schemeClr val="tx2">
                    <a:lumMod val="75000"/>
                  </a:schemeClr>
                </a:solidFill>
              </a:rPr>
              <a:t> Culture</a:t>
            </a:r>
            <a:r>
              <a:rPr lang="en-US" sz="2400" i="0" baseline="0" dirty="0">
                <a:solidFill>
                  <a:schemeClr val="tx2">
                    <a:lumMod val="75000"/>
                  </a:schemeClr>
                </a:solidFill>
              </a:rPr>
              <a:t>™ Model</a:t>
            </a:r>
            <a:endParaRPr lang="en-US" sz="2400" i="0" dirty="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4873722637031029"/>
          <c:y val="3.3215698035304539E-2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0.23785357926892026"/>
          <c:y val="0.210791091567223"/>
          <c:w val="0.41312220879413541"/>
          <c:h val="0.67888157252355608"/>
        </c:manualLayout>
      </c:layout>
      <c:radarChart>
        <c:radarStyle val="fill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PERFORMANCE</c:v>
                </c:pt>
              </c:strCache>
            </c:strRef>
          </c:tx>
          <c:cat>
            <c:strRef>
              <c:f>Sheet2!$B$3:$B$14</c:f>
              <c:strCache>
                <c:ptCount val="12"/>
                <c:pt idx="0">
                  <c:v>Meets Targets</c:v>
                </c:pt>
                <c:pt idx="1">
                  <c:v>Satisfies Customers</c:v>
                </c:pt>
                <c:pt idx="2">
                  <c:v>Grows Business</c:v>
                </c:pt>
                <c:pt idx="3">
                  <c:v>Develops Employees</c:v>
                </c:pt>
                <c:pt idx="4">
                  <c:v>Focuses Energy</c:v>
                </c:pt>
                <c:pt idx="5">
                  <c:v>Creates Trust</c:v>
                </c:pt>
                <c:pt idx="6">
                  <c:v>Lives Its Values</c:v>
                </c:pt>
                <c:pt idx="7">
                  <c:v>Embeds Vision</c:v>
                </c:pt>
                <c:pt idx="8">
                  <c:v>Leads Change</c:v>
                </c:pt>
                <c:pt idx="9">
                  <c:v>Assures Safety &amp; Integrity</c:v>
                </c:pt>
                <c:pt idx="10">
                  <c:v>Decides by Data</c:v>
                </c:pt>
                <c:pt idx="11">
                  <c:v>Eliminates Variability</c:v>
                </c:pt>
              </c:strCache>
            </c:strRef>
          </c:cat>
          <c:val>
            <c:numRef>
              <c:f>Sheet2!$C$3:$C$14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7-47F0-8DBB-F31FE0306498}"/>
            </c:ext>
          </c:extLst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PEOPLE</c:v>
                </c:pt>
              </c:strCache>
            </c:strRef>
          </c:tx>
          <c:cat>
            <c:strRef>
              <c:f>Sheet2!$B$3:$B$14</c:f>
              <c:strCache>
                <c:ptCount val="12"/>
                <c:pt idx="0">
                  <c:v>Meets Targets</c:v>
                </c:pt>
                <c:pt idx="1">
                  <c:v>Satisfies Customers</c:v>
                </c:pt>
                <c:pt idx="2">
                  <c:v>Grows Business</c:v>
                </c:pt>
                <c:pt idx="3">
                  <c:v>Develops Employees</c:v>
                </c:pt>
                <c:pt idx="4">
                  <c:v>Focuses Energy</c:v>
                </c:pt>
                <c:pt idx="5">
                  <c:v>Creates Trust</c:v>
                </c:pt>
                <c:pt idx="6">
                  <c:v>Lives Its Values</c:v>
                </c:pt>
                <c:pt idx="7">
                  <c:v>Embeds Vision</c:v>
                </c:pt>
                <c:pt idx="8">
                  <c:v>Leads Change</c:v>
                </c:pt>
                <c:pt idx="9">
                  <c:v>Assures Safety &amp; Integrity</c:v>
                </c:pt>
                <c:pt idx="10">
                  <c:v>Decides by Data</c:v>
                </c:pt>
                <c:pt idx="11">
                  <c:v>Eliminates Variability</c:v>
                </c:pt>
              </c:strCache>
            </c:strRef>
          </c:cat>
          <c:val>
            <c:numRef>
              <c:f>Sheet2!$D$3:$D$14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57-47F0-8DBB-F31FE0306498}"/>
            </c:ext>
          </c:extLst>
        </c:ser>
        <c:ser>
          <c:idx val="2"/>
          <c:order val="2"/>
          <c:tx>
            <c:strRef>
              <c:f>Sheet2!$E$2</c:f>
              <c:strCache>
                <c:ptCount val="1"/>
                <c:pt idx="0">
                  <c:v>PURPOSE</c:v>
                </c:pt>
              </c:strCache>
            </c:strRef>
          </c:tx>
          <c:cat>
            <c:strRef>
              <c:f>Sheet2!$B$3:$B$14</c:f>
              <c:strCache>
                <c:ptCount val="12"/>
                <c:pt idx="0">
                  <c:v>Meets Targets</c:v>
                </c:pt>
                <c:pt idx="1">
                  <c:v>Satisfies Customers</c:v>
                </c:pt>
                <c:pt idx="2">
                  <c:v>Grows Business</c:v>
                </c:pt>
                <c:pt idx="3">
                  <c:v>Develops Employees</c:v>
                </c:pt>
                <c:pt idx="4">
                  <c:v>Focuses Energy</c:v>
                </c:pt>
                <c:pt idx="5">
                  <c:v>Creates Trust</c:v>
                </c:pt>
                <c:pt idx="6">
                  <c:v>Lives Its Values</c:v>
                </c:pt>
                <c:pt idx="7">
                  <c:v>Embeds Vision</c:v>
                </c:pt>
                <c:pt idx="8">
                  <c:v>Leads Change</c:v>
                </c:pt>
                <c:pt idx="9">
                  <c:v>Assures Safety &amp; Integrity</c:v>
                </c:pt>
                <c:pt idx="10">
                  <c:v>Decides by Data</c:v>
                </c:pt>
                <c:pt idx="11">
                  <c:v>Eliminates Variability</c:v>
                </c:pt>
              </c:strCache>
            </c:strRef>
          </c:cat>
          <c:val>
            <c:numRef>
              <c:f>Sheet2!$E$3:$E$14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57-47F0-8DBB-F31FE0306498}"/>
            </c:ext>
          </c:extLst>
        </c:ser>
        <c:ser>
          <c:idx val="3"/>
          <c:order val="3"/>
          <c:tx>
            <c:strRef>
              <c:f>Sheet2!$F$2</c:f>
              <c:strCache>
                <c:ptCount val="1"/>
                <c:pt idx="0">
                  <c:v>PREDICTABILITY</c:v>
                </c:pt>
              </c:strCache>
            </c:strRef>
          </c:tx>
          <c:cat>
            <c:strRef>
              <c:f>Sheet2!$B$3:$B$14</c:f>
              <c:strCache>
                <c:ptCount val="12"/>
                <c:pt idx="0">
                  <c:v>Meets Targets</c:v>
                </c:pt>
                <c:pt idx="1">
                  <c:v>Satisfies Customers</c:v>
                </c:pt>
                <c:pt idx="2">
                  <c:v>Grows Business</c:v>
                </c:pt>
                <c:pt idx="3">
                  <c:v>Develops Employees</c:v>
                </c:pt>
                <c:pt idx="4">
                  <c:v>Focuses Energy</c:v>
                </c:pt>
                <c:pt idx="5">
                  <c:v>Creates Trust</c:v>
                </c:pt>
                <c:pt idx="6">
                  <c:v>Lives Its Values</c:v>
                </c:pt>
                <c:pt idx="7">
                  <c:v>Embeds Vision</c:v>
                </c:pt>
                <c:pt idx="8">
                  <c:v>Leads Change</c:v>
                </c:pt>
                <c:pt idx="9">
                  <c:v>Assures Safety &amp; Integrity</c:v>
                </c:pt>
                <c:pt idx="10">
                  <c:v>Decides by Data</c:v>
                </c:pt>
                <c:pt idx="11">
                  <c:v>Eliminates Variability</c:v>
                </c:pt>
              </c:strCache>
            </c:strRef>
          </c:cat>
          <c:val>
            <c:numRef>
              <c:f>Sheet2!$F$3:$F$14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57-47F0-8DBB-F31FE0306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74050992"/>
        <c:axId val="-874046640"/>
      </c:radarChart>
      <c:catAx>
        <c:axId val="-874050992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-874046640"/>
        <c:crosses val="autoZero"/>
        <c:auto val="1"/>
        <c:lblAlgn val="ctr"/>
        <c:lblOffset val="100"/>
        <c:noMultiLvlLbl val="0"/>
      </c:catAx>
      <c:valAx>
        <c:axId val="-874046640"/>
        <c:scaling>
          <c:orientation val="minMax"/>
          <c:max val="6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8740509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0.05808</cdr:x>
      <cdr:y>0.84969</cdr:y>
    </cdr:from>
    <cdr:to>
      <cdr:x>0.21453</cdr:x>
      <cdr:y>0.91194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37909" y="3898541"/>
          <a:ext cx="1179594" cy="2856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800" b="1" dirty="0">
              <a:solidFill>
                <a:schemeClr val="accent2"/>
              </a:solidFill>
            </a:rPr>
            <a:t>PURPOSE</a:t>
          </a:r>
        </a:p>
      </cdr:txBody>
    </cdr:sp>
  </cdr:relSizeAnchor>
  <cdr:relSizeAnchor xmlns:cdr="http://schemas.openxmlformats.org/drawingml/2006/chartDrawing">
    <cdr:from>
      <cdr:x>0.04787</cdr:x>
      <cdr:y>0.14588</cdr:y>
    </cdr:from>
    <cdr:to>
      <cdr:x>0.28652</cdr:x>
      <cdr:y>0.20494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410532" y="807860"/>
          <a:ext cx="2046736" cy="327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800" b="1" dirty="0">
              <a:solidFill>
                <a:schemeClr val="tx2"/>
              </a:solidFill>
            </a:rPr>
            <a:t>PREDICTABILITY</a:t>
          </a:r>
        </a:p>
      </cdr:txBody>
    </cdr:sp>
  </cdr:relSizeAnchor>
  <cdr:relSizeAnchor xmlns:cdr="http://schemas.openxmlformats.org/drawingml/2006/chartDrawing">
    <cdr:from>
      <cdr:x>0.63453</cdr:x>
      <cdr:y>0.15684</cdr:y>
    </cdr:from>
    <cdr:to>
      <cdr:x>0.87318</cdr:x>
      <cdr:y>0.2159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4784199" y="719621"/>
          <a:ext cx="1799362" cy="2709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800" b="1" dirty="0">
              <a:solidFill>
                <a:schemeClr val="tx2"/>
              </a:solidFill>
            </a:rPr>
            <a:t>PERFORMANCE</a:t>
          </a:r>
        </a:p>
      </cdr:txBody>
    </cdr:sp>
  </cdr:relSizeAnchor>
  <cdr:relSizeAnchor xmlns:cdr="http://schemas.openxmlformats.org/drawingml/2006/chartDrawing">
    <cdr:from>
      <cdr:x>0.23723</cdr:x>
      <cdr:y>0.54806</cdr:y>
    </cdr:from>
    <cdr:to>
      <cdr:x>0.6516</cdr:x>
      <cdr:y>0.54806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78D71F67-3607-F91A-3825-7FD742A74FF6}"/>
            </a:ext>
          </a:extLst>
        </cdr:cNvPr>
        <cdr:cNvCxnSpPr/>
      </cdr:nvCxnSpPr>
      <cdr:spPr>
        <a:xfrm xmlns:a="http://schemas.openxmlformats.org/drawingml/2006/main">
          <a:off x="1788676" y="2514600"/>
          <a:ext cx="31242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2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0.64897</cdr:x>
      <cdr:y>0.85025</cdr:y>
    </cdr:from>
    <cdr:to>
      <cdr:x>0.80542</cdr:x>
      <cdr:y>0.8979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65768" y="4708544"/>
          <a:ext cx="1341764" cy="2638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800" b="1" dirty="0">
              <a:solidFill>
                <a:schemeClr val="accent2"/>
              </a:solidFill>
            </a:rPr>
            <a:t>PEOPLE</a:t>
          </a:r>
        </a:p>
      </cdr:txBody>
    </cdr:sp>
  </cdr:relSizeAnchor>
  <cdr:relSizeAnchor xmlns:cdr="http://schemas.openxmlformats.org/drawingml/2006/chartDrawing">
    <cdr:from>
      <cdr:x>0.87133</cdr:x>
      <cdr:y>0.69605</cdr:y>
    </cdr:from>
    <cdr:to>
      <cdr:x>1</cdr:x>
      <cdr:y>0.83692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D9A38983-B8A1-CB4C-AF6D-0FF60E15FA44}"/>
            </a:ext>
          </a:extLst>
        </cdr:cNvPr>
        <cdr:cNvSpPr txBox="1"/>
      </cdr:nvSpPr>
      <cdr:spPr>
        <a:xfrm xmlns:a="http://schemas.openxmlformats.org/drawingml/2006/main">
          <a:off x="6569649" y="3193608"/>
          <a:ext cx="97010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i="1" dirty="0">
              <a:solidFill>
                <a:schemeClr val="accent2"/>
              </a:solidFill>
            </a:rPr>
            <a:t>Enabling</a:t>
          </a:r>
        </a:p>
        <a:p xmlns:a="http://schemas.openxmlformats.org/drawingml/2006/main">
          <a:r>
            <a:rPr lang="en-US" b="1" i="1" dirty="0">
              <a:solidFill>
                <a:schemeClr val="accent2"/>
              </a:solidFill>
            </a:rPr>
            <a:t>Domains</a:t>
          </a:r>
        </a:p>
      </cdr:txBody>
    </cdr:sp>
  </cdr:relSizeAnchor>
  <cdr:relSizeAnchor xmlns:cdr="http://schemas.openxmlformats.org/drawingml/2006/chartDrawing">
    <cdr:from>
      <cdr:x>0.86346</cdr:x>
      <cdr:y>0.23189</cdr:y>
    </cdr:from>
    <cdr:to>
      <cdr:x>1</cdr:x>
      <cdr:y>0.37276</cdr:y>
    </cdr:to>
    <cdr:sp macro="" textlink="">
      <cdr:nvSpPr>
        <cdr:cNvPr id="14" name="TextBox 9">
          <a:extLst xmlns:a="http://schemas.openxmlformats.org/drawingml/2006/main">
            <a:ext uri="{FF2B5EF4-FFF2-40B4-BE49-F238E27FC236}">
              <a16:creationId xmlns:a16="http://schemas.microsoft.com/office/drawing/2014/main" id="{29B6EB29-3ABE-DAF2-5356-2687844462A3}"/>
            </a:ext>
          </a:extLst>
        </cdr:cNvPr>
        <cdr:cNvSpPr txBox="1"/>
      </cdr:nvSpPr>
      <cdr:spPr>
        <a:xfrm xmlns:a="http://schemas.openxmlformats.org/drawingml/2006/main">
          <a:off x="6510303" y="1063967"/>
          <a:ext cx="102944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i="1" dirty="0">
              <a:solidFill>
                <a:schemeClr val="accent2"/>
              </a:solidFill>
            </a:rPr>
            <a:t>Benefit</a:t>
          </a:r>
        </a:p>
        <a:p xmlns:a="http://schemas.openxmlformats.org/drawingml/2006/main">
          <a:r>
            <a:rPr lang="en-US" b="1" i="1" dirty="0">
              <a:solidFill>
                <a:schemeClr val="accent2"/>
              </a:solidFill>
            </a:rPr>
            <a:t>Domains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C576E-02CC-4C68-991A-DD68182966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C6D11-71AE-4841-A929-9D2A3398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9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66DA4-9440-FE4E-B877-EF47CF8129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5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66DA4-9440-FE4E-B877-EF47CF8129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4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66DA4-9440-FE4E-B877-EF47CF8129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0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049F-90CE-F191-B8E1-653A2651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365126"/>
            <a:ext cx="11043821" cy="691318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CD226-31A6-F376-B0B6-390054D72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1207363"/>
            <a:ext cx="11043821" cy="496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656"/>
                </a:solidFill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8E741-92ED-B358-1E5E-9CB62396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6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09EB-E130-9D6F-0F87-3F556CD9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9" y="1709738"/>
            <a:ext cx="1103494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C0C72-9527-0131-3F48-68A89E761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049" y="4589463"/>
            <a:ext cx="1103494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BC612-FFB3-0445-91D1-CCB77B39DF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8CA61-4E0D-5901-CA0A-85C8CCEBD17E}"/>
              </a:ext>
            </a:extLst>
          </p:cNvPr>
          <p:cNvSpPr txBox="1"/>
          <p:nvPr/>
        </p:nvSpPr>
        <p:spPr>
          <a:xfrm>
            <a:off x="3048990" y="3144430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APEX™</a:t>
            </a:r>
            <a:r>
              <a:rPr lang="en-US" sz="1800" dirty="0"/>
              <a:t> Quantifies and Trends Behavioral &amp; Functional Performance</a:t>
            </a:r>
          </a:p>
        </p:txBody>
      </p:sp>
    </p:spTree>
    <p:extLst>
      <p:ext uri="{BB962C8B-B14F-4D97-AF65-F5344CB8AC3E}">
        <p14:creationId xmlns:p14="http://schemas.microsoft.com/office/powerpoint/2010/main" val="304768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049F-90CE-F191-B8E1-653A2651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365126"/>
            <a:ext cx="11043821" cy="691318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CD226-31A6-F376-B0B6-390054D72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1207363"/>
            <a:ext cx="11043821" cy="496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656"/>
                </a:solidFill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8E741-92ED-B358-1E5E-9CB62396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4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BCC9D-402F-4E26-2BA4-E8ED8E14D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9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125A2-14C2-F5C9-8E00-1AE6EEA5F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6CF99E-0B6F-A5BB-E450-06C09CFD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365126"/>
            <a:ext cx="11052699" cy="691318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17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7B080-4EC5-985C-CE17-6A7EE3018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463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D1FA0-D82C-1E28-DC1A-3CEE76EE9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2" y="457200"/>
            <a:ext cx="4203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F719E-C443-A2BA-C0DE-EAF9DC4EF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8172" y="2057400"/>
            <a:ext cx="420385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8565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3CD3E2-9A25-9640-2B10-CD09F6ED55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4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EE03C-1021-3268-FADB-51CA6C76E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171" y="1296139"/>
            <a:ext cx="5451629" cy="4880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A0D3"/>
                </a:solidFill>
                <a:latin typeface="+mj-lt"/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D4DDB-BF35-9AF3-C744-4EF854185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6139"/>
            <a:ext cx="5439792" cy="4880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A0D3"/>
                </a:solidFill>
                <a:latin typeface="+mj-lt"/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1EE29D-EFAB-7A20-15B1-DFEE6EF0B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A59FE8-151F-E4A2-B1E5-7B17F77D46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325" y="363981"/>
            <a:ext cx="11044238" cy="683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7744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E0279-396E-6DB4-2F11-6B89DEAE2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050" y="1296141"/>
            <a:ext cx="5420526" cy="4882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56A0D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1C96A-3115-BB54-06C5-8E8E75AF8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050" y="1855433"/>
            <a:ext cx="5420526" cy="43342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656"/>
                </a:solidFill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E7BCB-FD5B-2590-2E1A-3958B97D3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96141"/>
            <a:ext cx="5439792" cy="4882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56A0D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EB6FF-23C5-FC26-CF4F-7497E7D26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55433"/>
            <a:ext cx="5439792" cy="43342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656"/>
                </a:solidFill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A9EBCE-FF50-F4AB-0B18-AC74451F4F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BF8C97-C0E4-C8EC-F5E4-F4ADD30DBB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372596"/>
            <a:ext cx="11036300" cy="7985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3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448B-8DF4-27DD-9CFF-3A52DF99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7D2B27-9F83-AC94-F5E3-4BFFAFB20E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84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95CBB4-D253-2752-FFAC-70399EEA9466}"/>
              </a:ext>
            </a:extLst>
          </p:cNvPr>
          <p:cNvSpPr/>
          <p:nvPr/>
        </p:nvSpPr>
        <p:spPr>
          <a:xfrm>
            <a:off x="0" y="-17759"/>
            <a:ext cx="4758431" cy="6479152"/>
          </a:xfrm>
          <a:prstGeom prst="rect">
            <a:avLst/>
          </a:prstGeom>
          <a:solidFill>
            <a:srgbClr val="FFD4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8D73F-863B-941D-E13A-A6F7A571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45" y="439441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AA100-309C-5A53-ABC9-1C2661E08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145" y="439442"/>
            <a:ext cx="6600440" cy="54038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585656"/>
                </a:solidFill>
              </a:defRPr>
            </a:lvl2pPr>
            <a:lvl3pPr>
              <a:defRPr sz="2400">
                <a:solidFill>
                  <a:srgbClr val="585656"/>
                </a:solidFill>
              </a:defRPr>
            </a:lvl3pPr>
            <a:lvl4pPr>
              <a:defRPr sz="2000">
                <a:solidFill>
                  <a:srgbClr val="585656"/>
                </a:solidFill>
              </a:defRPr>
            </a:lvl4pPr>
            <a:lvl5pPr>
              <a:defRPr sz="2000">
                <a:solidFill>
                  <a:srgbClr val="58565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7147C-9D81-E156-07F1-918A498DB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745" y="203964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8565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7229C-35C5-FBB5-FF37-BB19C8305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07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FD55-E0E4-F6C7-9A26-23E2EFE36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49" y="1122363"/>
            <a:ext cx="1103494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241DD-81CA-7316-0EB7-4D7586DA4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49" y="3602038"/>
            <a:ext cx="1103494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ECDB-D9F2-178C-A707-5AD945CD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5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BCC9D-402F-4E26-2BA4-E8ED8E14D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98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09EB-E130-9D6F-0F87-3F556CD9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9" y="1709738"/>
            <a:ext cx="1103494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C0C72-9527-0131-3F48-68A89E761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049" y="4589463"/>
            <a:ext cx="1103494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BC612-FFB3-0445-91D1-CCB77B39DF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8CA61-4E0D-5901-CA0A-85C8CCEBD17E}"/>
              </a:ext>
            </a:extLst>
          </p:cNvPr>
          <p:cNvSpPr txBox="1"/>
          <p:nvPr/>
        </p:nvSpPr>
        <p:spPr>
          <a:xfrm>
            <a:off x="3048990" y="3144430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APEX™</a:t>
            </a:r>
            <a:r>
              <a:rPr lang="en-US" sz="1800" dirty="0"/>
              <a:t> Quantifies and Trends Behavioral &amp; Functional Performance</a:t>
            </a:r>
          </a:p>
        </p:txBody>
      </p:sp>
    </p:spTree>
    <p:extLst>
      <p:ext uri="{BB962C8B-B14F-4D97-AF65-F5344CB8AC3E}">
        <p14:creationId xmlns:p14="http://schemas.microsoft.com/office/powerpoint/2010/main" val="383097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125A2-14C2-F5C9-8E00-1AE6EEA5F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6CF99E-0B6F-A5BB-E450-06C09CFD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365126"/>
            <a:ext cx="11052699" cy="691318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4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7B080-4EC5-985C-CE17-6A7EE3018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463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D1FA0-D82C-1E28-DC1A-3CEE76EE9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2" y="457200"/>
            <a:ext cx="4203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F719E-C443-A2BA-C0DE-EAF9DC4EF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8172" y="2057400"/>
            <a:ext cx="420385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8565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3CD3E2-9A25-9640-2B10-CD09F6ED55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2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EE03C-1021-3268-FADB-51CA6C76E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171" y="1296139"/>
            <a:ext cx="5451629" cy="4880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A0D3"/>
                </a:solidFill>
                <a:latin typeface="+mj-lt"/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D4DDB-BF35-9AF3-C744-4EF854185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6139"/>
            <a:ext cx="5439792" cy="4880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A0D3"/>
                </a:solidFill>
                <a:latin typeface="+mj-lt"/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1EE29D-EFAB-7A20-15B1-DFEE6EF0B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A59FE8-151F-E4A2-B1E5-7B17F77D46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325" y="363981"/>
            <a:ext cx="11044238" cy="683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130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E0279-396E-6DB4-2F11-6B89DEAE2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050" y="1296141"/>
            <a:ext cx="5420526" cy="4882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56A0D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1C96A-3115-BB54-06C5-8E8E75AF8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050" y="1855433"/>
            <a:ext cx="5420526" cy="43342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656"/>
                </a:solidFill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E7BCB-FD5B-2590-2E1A-3958B97D3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96141"/>
            <a:ext cx="5439792" cy="4882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56A0D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EB6FF-23C5-FC26-CF4F-7497E7D26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55433"/>
            <a:ext cx="5439792" cy="43342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656"/>
                </a:solidFill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A9EBCE-FF50-F4AB-0B18-AC74451F4F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BF8C97-C0E4-C8EC-F5E4-F4ADD30DBB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372596"/>
            <a:ext cx="11036300" cy="7985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488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448B-8DF4-27DD-9CFF-3A52DF99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7D2B27-9F83-AC94-F5E3-4BFFAFB20E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0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95CBB4-D253-2752-FFAC-70399EEA9466}"/>
              </a:ext>
            </a:extLst>
          </p:cNvPr>
          <p:cNvSpPr/>
          <p:nvPr/>
        </p:nvSpPr>
        <p:spPr>
          <a:xfrm>
            <a:off x="0" y="-17759"/>
            <a:ext cx="4758431" cy="6479152"/>
          </a:xfrm>
          <a:prstGeom prst="rect">
            <a:avLst/>
          </a:prstGeom>
          <a:solidFill>
            <a:srgbClr val="FFD4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8D73F-863B-941D-E13A-A6F7A571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45" y="439441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AA100-309C-5A53-ABC9-1C2661E08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145" y="439442"/>
            <a:ext cx="6600440" cy="54038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585656"/>
                </a:solidFill>
              </a:defRPr>
            </a:lvl2pPr>
            <a:lvl3pPr>
              <a:defRPr sz="2400">
                <a:solidFill>
                  <a:srgbClr val="585656"/>
                </a:solidFill>
              </a:defRPr>
            </a:lvl3pPr>
            <a:lvl4pPr>
              <a:defRPr sz="2000">
                <a:solidFill>
                  <a:srgbClr val="585656"/>
                </a:solidFill>
              </a:defRPr>
            </a:lvl4pPr>
            <a:lvl5pPr>
              <a:defRPr sz="2000">
                <a:solidFill>
                  <a:srgbClr val="58565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7147C-9D81-E156-07F1-918A498DB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745" y="203964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8565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7229C-35C5-FBB5-FF37-BB19C8305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0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FD55-E0E4-F6C7-9A26-23E2EFE36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49" y="1122363"/>
            <a:ext cx="1103494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241DD-81CA-7316-0EB7-4D7586DA4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49" y="3602038"/>
            <a:ext cx="1103494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ECDB-D9F2-178C-A707-5AD945CD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94137-D35B-5B18-B125-6502CD61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E18F9-BC45-A446-E5B6-229FF74A05FE}"/>
              </a:ext>
            </a:extLst>
          </p:cNvPr>
          <p:cNvSpPr/>
          <p:nvPr/>
        </p:nvSpPr>
        <p:spPr>
          <a:xfrm>
            <a:off x="0" y="6468035"/>
            <a:ext cx="12192000" cy="3899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2EB4E-FFAC-C878-8911-DD77318746F0}"/>
              </a:ext>
            </a:extLst>
          </p:cNvPr>
          <p:cNvSpPr txBox="1"/>
          <p:nvPr/>
        </p:nvSpPr>
        <p:spPr>
          <a:xfrm>
            <a:off x="403411" y="6468035"/>
            <a:ext cx="15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samicorp.com</a:t>
            </a:r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B6736AA-7C53-5E6C-E373-B0AB3490D99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754" b="2"/>
          <a:stretch/>
        </p:blipFill>
        <p:spPr>
          <a:xfrm>
            <a:off x="5573468" y="6561528"/>
            <a:ext cx="1045064" cy="202978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6318FB0-9F40-8949-25EE-AFD5D7B85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7036" y="6492875"/>
            <a:ext cx="985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0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94137-D35B-5B18-B125-6502CD61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E18F9-BC45-A446-E5B6-229FF74A05FE}"/>
              </a:ext>
            </a:extLst>
          </p:cNvPr>
          <p:cNvSpPr/>
          <p:nvPr/>
        </p:nvSpPr>
        <p:spPr>
          <a:xfrm>
            <a:off x="0" y="6468035"/>
            <a:ext cx="12192000" cy="3899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2EB4E-FFAC-C878-8911-DD77318746F0}"/>
              </a:ext>
            </a:extLst>
          </p:cNvPr>
          <p:cNvSpPr txBox="1"/>
          <p:nvPr/>
        </p:nvSpPr>
        <p:spPr>
          <a:xfrm>
            <a:off x="403411" y="6468035"/>
            <a:ext cx="15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samicorp.com</a:t>
            </a:r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B6736AA-7C53-5E6C-E373-B0AB3490D99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6754" b="2"/>
          <a:stretch/>
        </p:blipFill>
        <p:spPr>
          <a:xfrm>
            <a:off x="5573468" y="6561528"/>
            <a:ext cx="1045064" cy="202978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6318FB0-9F40-8949-25EE-AFD5D7B85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7036" y="6492875"/>
            <a:ext cx="985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37C769E-2EB4-0448-ADE7-DBB5B4679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amicorp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C4CA89-59E9-D13A-A465-36897EEA4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" y="2128984"/>
            <a:ext cx="12191994" cy="4729016"/>
          </a:xfrm>
          <a:prstGeom prst="rect">
            <a:avLst/>
          </a:prstGeom>
        </p:spPr>
      </p:pic>
      <p:pic>
        <p:nvPicPr>
          <p:cNvPr id="3" name="Picture 2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E5DBD059-D8EC-E059-6428-42E637AC3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717" y="619759"/>
            <a:ext cx="2006238" cy="982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1CF103-4B3D-4784-27B5-6B917DE0D166}"/>
              </a:ext>
            </a:extLst>
          </p:cNvPr>
          <p:cNvSpPr txBox="1"/>
          <p:nvPr/>
        </p:nvSpPr>
        <p:spPr>
          <a:xfrm>
            <a:off x="649045" y="262157"/>
            <a:ext cx="8387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" pitchFamily="2" charset="0"/>
                <a:cs typeface="Times New Roman" pitchFamily="18" charset="0"/>
              </a:rPr>
              <a:t>Reactivitis :</a:t>
            </a:r>
          </a:p>
          <a:p>
            <a:r>
              <a:rPr lang="en-US" sz="3200" i="1" dirty="0">
                <a:latin typeface="Helvetica" pitchFamily="2" charset="0"/>
                <a:cs typeface="Times New Roman" pitchFamily="18" charset="0"/>
              </a:rPr>
              <a:t>A Chronic Condition of Industry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3D0C6-1833-6CED-40F9-F15C6B2C8233}"/>
              </a:ext>
            </a:extLst>
          </p:cNvPr>
          <p:cNvSpPr txBox="1"/>
          <p:nvPr/>
        </p:nvSpPr>
        <p:spPr>
          <a:xfrm>
            <a:off x="669365" y="1634794"/>
            <a:ext cx="291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  <a:cs typeface="Times New Roman" pitchFamily="18" charset="0"/>
              </a:rPr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101388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DBE45B-D563-238A-D97F-BF017FE7D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Functional Evaluation of the Maintenance System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FC67C2-66E9-643F-06FB-7B9E73F17837}"/>
              </a:ext>
            </a:extLst>
          </p:cNvPr>
          <p:cNvSpPr/>
          <p:nvPr/>
        </p:nvSpPr>
        <p:spPr>
          <a:xfrm>
            <a:off x="-5556" y="6036819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Asset Healthcare Model of Processes &amp; Best Practices</a:t>
            </a:r>
          </a:p>
        </p:txBody>
      </p:sp>
      <p:pic>
        <p:nvPicPr>
          <p:cNvPr id="4" name="Picture 3" descr="AHC 2D Triangle Color 05-10-10.gif">
            <a:extLst>
              <a:ext uri="{FF2B5EF4-FFF2-40B4-BE49-F238E27FC236}">
                <a16:creationId xmlns:a16="http://schemas.microsoft.com/office/drawing/2014/main" id="{62DE020F-6B0B-42B3-C475-23EB5789D60D}"/>
              </a:ext>
            </a:extLst>
          </p:cNvPr>
          <p:cNvPicPr/>
          <p:nvPr/>
        </p:nvPicPr>
        <p:blipFill>
          <a:blip r:embed="rId2" cstate="print"/>
          <a:srcRect r="38996"/>
          <a:stretch>
            <a:fillRect/>
          </a:stretch>
        </p:blipFill>
        <p:spPr>
          <a:xfrm>
            <a:off x="3380015" y="1264597"/>
            <a:ext cx="5431969" cy="4581726"/>
          </a:xfrm>
          <a:prstGeom prst="triangle">
            <a:avLst>
              <a:gd name="adj" fmla="val 49917"/>
            </a:avLst>
          </a:prstGeom>
        </p:spPr>
      </p:pic>
    </p:spTree>
    <p:extLst>
      <p:ext uri="{BB962C8B-B14F-4D97-AF65-F5344CB8AC3E}">
        <p14:creationId xmlns:p14="http://schemas.microsoft.com/office/powerpoint/2010/main" val="352357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DBE45B-D563-238A-D97F-BF017FE7D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Functional Behaviors Dictate Performance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E72C78-E7B9-FC70-B2D5-17DB7745B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444" y="1283091"/>
            <a:ext cx="6096000" cy="468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27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51451FFA-B8C8-2D12-6D33-BEC3707B0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394" y="1047578"/>
            <a:ext cx="4822606" cy="540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AE25-C4F8-0D67-5050-55EBD1170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325" y="1047577"/>
            <a:ext cx="6678781" cy="48808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i="1" dirty="0"/>
              <a:t>Low / No Risk Profile </a:t>
            </a:r>
            <a:r>
              <a:rPr lang="en-US" dirty="0"/>
              <a:t>: Operationally Risk Averse</a:t>
            </a:r>
          </a:p>
          <a:p>
            <a:pPr>
              <a:lnSpc>
                <a:spcPct val="150000"/>
              </a:lnSpc>
            </a:pPr>
            <a:r>
              <a:rPr lang="en-US" i="1" dirty="0"/>
              <a:t>Low Equipment Reliability </a:t>
            </a:r>
            <a:r>
              <a:rPr lang="en-US" dirty="0"/>
              <a:t>: Assets at End of Useful Life</a:t>
            </a:r>
          </a:p>
          <a:p>
            <a:pPr>
              <a:lnSpc>
                <a:spcPct val="150000"/>
              </a:lnSpc>
            </a:pPr>
            <a:r>
              <a:rPr lang="en-US" i="1" dirty="0"/>
              <a:t>Operating Deviations </a:t>
            </a:r>
            <a:r>
              <a:rPr lang="en-US" dirty="0"/>
              <a:t>: Exceeding Design Envelope or Capacity</a:t>
            </a:r>
          </a:p>
          <a:p>
            <a:pPr>
              <a:lnSpc>
                <a:spcPct val="150000"/>
              </a:lnSpc>
            </a:pPr>
            <a:r>
              <a:rPr lang="en-US" i="1" dirty="0"/>
              <a:t>Organizational Silos </a:t>
            </a:r>
            <a:r>
              <a:rPr lang="en-US" dirty="0"/>
              <a:t>: Rigid Functional Boundaries</a:t>
            </a:r>
          </a:p>
          <a:p>
            <a:pPr>
              <a:lnSpc>
                <a:spcPct val="150000"/>
              </a:lnSpc>
            </a:pPr>
            <a:r>
              <a:rPr lang="en-US" i="1" dirty="0"/>
              <a:t>Blame Culture </a:t>
            </a:r>
            <a:r>
              <a:rPr lang="en-US" dirty="0"/>
              <a:t>: No Accountability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0ECBE-F3E3-AD16-8AC0-E5C9C4A7B3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325" y="363981"/>
            <a:ext cx="11044238" cy="683596"/>
          </a:xfrm>
        </p:spPr>
        <p:txBody>
          <a:bodyPr>
            <a:normAutofit/>
          </a:bodyPr>
          <a:lstStyle/>
          <a:p>
            <a:r>
              <a:rPr lang="en-US" dirty="0"/>
              <a:t>Comorbidities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875F91-80EB-054B-25FD-8EE65B842562}"/>
              </a:ext>
            </a:extLst>
          </p:cNvPr>
          <p:cNvSpPr/>
          <p:nvPr/>
        </p:nvSpPr>
        <p:spPr>
          <a:xfrm>
            <a:off x="-5556" y="6036819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These Issues Can Exacerbate Reactivity and Mask Root Causes</a:t>
            </a:r>
          </a:p>
        </p:txBody>
      </p:sp>
    </p:spTree>
    <p:extLst>
      <p:ext uri="{BB962C8B-B14F-4D97-AF65-F5344CB8AC3E}">
        <p14:creationId xmlns:p14="http://schemas.microsoft.com/office/powerpoint/2010/main" val="396782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0A62-4426-487C-6B12-CD640D419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754" y="1159947"/>
            <a:ext cx="11044238" cy="48808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i="1" dirty="0"/>
              <a:t>Lower Production Volumes </a:t>
            </a:r>
            <a:r>
              <a:rPr lang="en-US" sz="2400" dirty="0"/>
              <a:t>: Availability Impacts, Variability Impacts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Higher Operating Expense </a:t>
            </a:r>
            <a:r>
              <a:rPr lang="en-US" sz="2400" dirty="0"/>
              <a:t>: Efficiency, Productivity, and Logistics Impacts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Lower Earnings </a:t>
            </a:r>
            <a:r>
              <a:rPr lang="en-US" sz="2400" dirty="0"/>
              <a:t>: Regardless of Market Influences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Cultural Instability </a:t>
            </a:r>
            <a:r>
              <a:rPr lang="en-US" sz="2400" dirty="0"/>
              <a:t>: Low Morale, No Predictability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Staff Turnover </a:t>
            </a:r>
            <a:r>
              <a:rPr lang="en-US" sz="2400" dirty="0"/>
              <a:t>: Frustration, Burn Out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DBE45B-D563-238A-D97F-BF017FE7D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Patient Impacts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775840-DA4B-8CCB-FA9C-0B38D2CD8CC3}"/>
              </a:ext>
            </a:extLst>
          </p:cNvPr>
          <p:cNvSpPr/>
          <p:nvPr/>
        </p:nvSpPr>
        <p:spPr>
          <a:xfrm>
            <a:off x="-5556" y="6036819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Reactivitis Destroys Economic Value for the Enterprise</a:t>
            </a:r>
          </a:p>
        </p:txBody>
      </p:sp>
    </p:spTree>
    <p:extLst>
      <p:ext uri="{BB962C8B-B14F-4D97-AF65-F5344CB8AC3E}">
        <p14:creationId xmlns:p14="http://schemas.microsoft.com/office/powerpoint/2010/main" val="15670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0A62-4426-487C-6B12-CD640D419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754" y="1072395"/>
            <a:ext cx="11044238" cy="48808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i="1" dirty="0"/>
              <a:t>Acknowledgement</a:t>
            </a:r>
            <a:r>
              <a:rPr lang="en-US" sz="2000" dirty="0"/>
              <a:t> : Recognize and Acknowledge the Condition Exists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Self Diagnosis </a:t>
            </a:r>
            <a:r>
              <a:rPr lang="en-US" sz="2000" dirty="0"/>
              <a:t>: Evaluate the Severity of the Condition, Isolate to the System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Assessment</a:t>
            </a:r>
            <a:r>
              <a:rPr lang="en-US" sz="2000" dirty="0"/>
              <a:t> : Functional Evaluation of Symptoms, Define Root Cause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Design</a:t>
            </a:r>
            <a:r>
              <a:rPr lang="en-US" sz="2000" dirty="0"/>
              <a:t> : Develop Treatment Plan (</a:t>
            </a:r>
            <a:r>
              <a:rPr lang="en-US" sz="2000" i="1" dirty="0"/>
              <a:t>Document Functional Process, Role Responsibilities, Metrics, and Behaviors</a:t>
            </a:r>
            <a:r>
              <a:rPr lang="en-US" sz="20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Install</a:t>
            </a:r>
            <a:r>
              <a:rPr lang="en-US" sz="2000" dirty="0"/>
              <a:t> : Execute Treatment Plan (</a:t>
            </a:r>
            <a:r>
              <a:rPr lang="en-US" sz="2000" i="1" dirty="0"/>
              <a:t>Implement Revisions to Control Condition &amp; Severity</a:t>
            </a:r>
            <a:r>
              <a:rPr lang="en-US" sz="20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Sustain</a:t>
            </a:r>
            <a:r>
              <a:rPr lang="en-US" sz="2000" dirty="0"/>
              <a:t> : Monitor Health Progress (</a:t>
            </a:r>
            <a:r>
              <a:rPr lang="en-US" sz="2000" i="1" dirty="0"/>
              <a:t>Coach Improvement to Sustainability</a:t>
            </a:r>
            <a:r>
              <a:rPr lang="en-US" sz="20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Certify</a:t>
            </a:r>
            <a:r>
              <a:rPr lang="en-US" sz="2000" dirty="0"/>
              <a:t> : Measure Improvement, Recognize Success and Achievement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DBE45B-D563-238A-D97F-BF017FE7D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Treatment Plans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775840-DA4B-8CCB-FA9C-0B38D2CD8CC3}"/>
              </a:ext>
            </a:extLst>
          </p:cNvPr>
          <p:cNvSpPr/>
          <p:nvPr/>
        </p:nvSpPr>
        <p:spPr>
          <a:xfrm>
            <a:off x="-5556" y="6036819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Treatments Plans are Tailored for Each Enterprise</a:t>
            </a:r>
          </a:p>
        </p:txBody>
      </p:sp>
    </p:spTree>
    <p:extLst>
      <p:ext uri="{BB962C8B-B14F-4D97-AF65-F5344CB8AC3E}">
        <p14:creationId xmlns:p14="http://schemas.microsoft.com/office/powerpoint/2010/main" val="679104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DBE45B-D563-238A-D97F-BF017FE7D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Stable Status with Controlled Condition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66B57-6472-32E7-4EF1-FF3009B30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91" y="1177046"/>
            <a:ext cx="7286017" cy="45039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E32106-660B-E965-DDAC-FE018EC34A82}"/>
              </a:ext>
            </a:extLst>
          </p:cNvPr>
          <p:cNvSpPr/>
          <p:nvPr/>
        </p:nvSpPr>
        <p:spPr>
          <a:xfrm>
            <a:off x="0" y="6011696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Functional Behaviors Support Sustained Controlled Condition</a:t>
            </a:r>
          </a:p>
        </p:txBody>
      </p:sp>
    </p:spTree>
    <p:extLst>
      <p:ext uri="{BB962C8B-B14F-4D97-AF65-F5344CB8AC3E}">
        <p14:creationId xmlns:p14="http://schemas.microsoft.com/office/powerpoint/2010/main" val="143604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AE25-C4F8-0D67-5050-55EBD1170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325" y="1047577"/>
            <a:ext cx="6678781" cy="48808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i="1" dirty="0"/>
              <a:t>Self Awareness </a:t>
            </a:r>
            <a:r>
              <a:rPr lang="en-US" dirty="0"/>
              <a:t>: Identify the Dysfunction (</a:t>
            </a:r>
            <a:r>
              <a:rPr lang="en-US" b="1" dirty="0"/>
              <a:t>Leadership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i="1" dirty="0"/>
              <a:t>Obtain Help </a:t>
            </a:r>
            <a:r>
              <a:rPr lang="en-US" dirty="0"/>
              <a:t>: External Intervention to Support &amp; Confirm Diagnosis</a:t>
            </a:r>
          </a:p>
          <a:p>
            <a:pPr>
              <a:lnSpc>
                <a:spcPct val="150000"/>
              </a:lnSpc>
            </a:pPr>
            <a:r>
              <a:rPr lang="en-US" i="1" dirty="0"/>
              <a:t>Treatment</a:t>
            </a:r>
            <a:r>
              <a:rPr lang="en-US" dirty="0"/>
              <a:t> : Follow the Plan (</a:t>
            </a:r>
            <a:r>
              <a:rPr lang="en-US" b="1" dirty="0"/>
              <a:t>Discipline</a:t>
            </a:r>
            <a:r>
              <a:rPr lang="en-US" dirty="0"/>
              <a:t>), No Self-Medication</a:t>
            </a:r>
          </a:p>
          <a:p>
            <a:pPr>
              <a:lnSpc>
                <a:spcPct val="150000"/>
              </a:lnSpc>
            </a:pPr>
            <a:r>
              <a:rPr lang="en-US" i="1" dirty="0"/>
              <a:t>Monitoring</a:t>
            </a:r>
            <a:r>
              <a:rPr lang="en-US" dirty="0"/>
              <a:t> : Measure and Adjust (</a:t>
            </a:r>
            <a:r>
              <a:rPr lang="en-US" b="1" dirty="0"/>
              <a:t>Accountability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i="1" dirty="0"/>
              <a:t>Long Term Care </a:t>
            </a:r>
            <a:r>
              <a:rPr lang="en-US" dirty="0"/>
              <a:t>: Monitor and Refine (</a:t>
            </a:r>
            <a:r>
              <a:rPr lang="en-US" b="1" dirty="0"/>
              <a:t>Continuous Improvement</a:t>
            </a:r>
            <a:r>
              <a:rPr lang="en-US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0ECBE-F3E3-AD16-8AC0-E5C9C4A7B3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325" y="363981"/>
            <a:ext cx="11044238" cy="683596"/>
          </a:xfrm>
        </p:spPr>
        <p:txBody>
          <a:bodyPr>
            <a:normAutofit/>
          </a:bodyPr>
          <a:lstStyle/>
          <a:p>
            <a:r>
              <a:rPr lang="en-US" dirty="0"/>
              <a:t>Critical Success Factors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875F91-80EB-054B-25FD-8EE65B842562}"/>
              </a:ext>
            </a:extLst>
          </p:cNvPr>
          <p:cNvSpPr/>
          <p:nvPr/>
        </p:nvSpPr>
        <p:spPr>
          <a:xfrm>
            <a:off x="-5556" y="6036819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Reactivitis Can Be Controlled and Impacts Minimized Over Time </a:t>
            </a:r>
          </a:p>
        </p:txBody>
      </p:sp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5321214D-BEF5-A164-2C00-C5613525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422203" y="1155995"/>
            <a:ext cx="4764239" cy="488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8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127B6-C190-31A4-0C0F-F0E57124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6" y="2669998"/>
            <a:ext cx="5426766" cy="2559323"/>
          </a:xfrm>
        </p:spPr>
        <p:txBody>
          <a:bodyPr>
            <a:noAutofit/>
          </a:bodyPr>
          <a:lstStyle/>
          <a:p>
            <a:r>
              <a:rPr lang="en-US" sz="5200" dirty="0"/>
              <a:t>Questions /</a:t>
            </a:r>
            <a:br>
              <a:rPr lang="en-US" sz="5200" dirty="0"/>
            </a:br>
            <a:r>
              <a:rPr lang="en-US" sz="5200" dirty="0"/>
              <a:t>Comments</a:t>
            </a:r>
          </a:p>
        </p:txBody>
      </p:sp>
      <p:pic>
        <p:nvPicPr>
          <p:cNvPr id="7" name="Picture 6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FC970B6E-EB40-A7F9-EAD9-7101F4B6A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38"/>
          <a:stretch/>
        </p:blipFill>
        <p:spPr>
          <a:xfrm>
            <a:off x="2592263" y="750403"/>
            <a:ext cx="1912010" cy="8746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0149B6-2909-80C3-03D0-1613AB42E591}"/>
              </a:ext>
            </a:extLst>
          </p:cNvPr>
          <p:cNvCxnSpPr/>
          <p:nvPr/>
        </p:nvCxnSpPr>
        <p:spPr>
          <a:xfrm>
            <a:off x="834886" y="2126974"/>
            <a:ext cx="5426765" cy="0"/>
          </a:xfrm>
          <a:prstGeom prst="line">
            <a:avLst/>
          </a:prstGeom>
          <a:ln w="15875">
            <a:solidFill>
              <a:srgbClr val="F36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72ED89-85DB-CD48-A129-826A8B7CD474}"/>
              </a:ext>
            </a:extLst>
          </p:cNvPr>
          <p:cNvCxnSpPr/>
          <p:nvPr/>
        </p:nvCxnSpPr>
        <p:spPr>
          <a:xfrm>
            <a:off x="834886" y="5317435"/>
            <a:ext cx="5426765" cy="0"/>
          </a:xfrm>
          <a:prstGeom prst="line">
            <a:avLst/>
          </a:prstGeom>
          <a:ln w="15875">
            <a:solidFill>
              <a:srgbClr val="F36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E13ABE-9357-1387-20AA-6A05424F21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1955" y="0"/>
            <a:ext cx="5340045" cy="6447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DFB0BA-6135-2A3A-AECD-E16159DC15EF}"/>
              </a:ext>
            </a:extLst>
          </p:cNvPr>
          <p:cNvSpPr txBox="1"/>
          <p:nvPr/>
        </p:nvSpPr>
        <p:spPr>
          <a:xfrm>
            <a:off x="1631919" y="5640627"/>
            <a:ext cx="383269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>
                <a:hlinkClick r:id="rId4"/>
              </a:rPr>
              <a:t>Contact </a:t>
            </a:r>
            <a:r>
              <a:rPr lang="en-US" sz="1800" i="1" u="sng" dirty="0">
                <a:hlinkClick r:id="rId4"/>
              </a:rPr>
              <a:t>: info@samicorp.com</a:t>
            </a:r>
            <a:endParaRPr lang="en-US" sz="1800" u="sng" dirty="0"/>
          </a:p>
        </p:txBody>
      </p:sp>
    </p:spTree>
    <p:extLst>
      <p:ext uri="{BB962C8B-B14F-4D97-AF65-F5344CB8AC3E}">
        <p14:creationId xmlns:p14="http://schemas.microsoft.com/office/powerpoint/2010/main" val="156889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B9FF986-174B-8AEA-BCEC-42A21C6A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050" y="1033492"/>
            <a:ext cx="5420526" cy="488272"/>
          </a:xfrm>
        </p:spPr>
        <p:txBody>
          <a:bodyPr/>
          <a:lstStyle/>
          <a:p>
            <a:r>
              <a:rPr lang="en-US" dirty="0"/>
              <a:t>Mark Broussard – President &amp; CEO</a:t>
            </a:r>
          </a:p>
        </p:txBody>
      </p:sp>
      <p:pic>
        <p:nvPicPr>
          <p:cNvPr id="2" name="Picture 1" descr="A person in a suit speaking into a microphone&#10;&#10;Description automatically generated with low confidence">
            <a:extLst>
              <a:ext uri="{FF2B5EF4-FFF2-40B4-BE49-F238E27FC236}">
                <a16:creationId xmlns:a16="http://schemas.microsoft.com/office/drawing/2014/main" id="{9821A434-9AE5-8FAA-1A69-4F832FC796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0321"/>
          <a:stretch/>
        </p:blipFill>
        <p:spPr>
          <a:xfrm>
            <a:off x="7558392" y="1832004"/>
            <a:ext cx="4153648" cy="4098216"/>
          </a:xfrm>
          <a:prstGeom prst="rect">
            <a:avLst/>
          </a:prstGeom>
          <a:noFill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DBE45B-D563-238A-D97F-BF017FE7D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263" y="372596"/>
            <a:ext cx="11036300" cy="798512"/>
          </a:xfrm>
        </p:spPr>
        <p:txBody>
          <a:bodyPr>
            <a:normAutofit/>
          </a:bodyPr>
          <a:lstStyle/>
          <a:p>
            <a:r>
              <a:rPr lang="en-US" dirty="0"/>
              <a:t>The Author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2E7299-6B2B-1237-12C5-DA009FF22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263" y="1521764"/>
            <a:ext cx="6592237" cy="4334230"/>
          </a:xfrm>
        </p:spPr>
        <p:txBody>
          <a:bodyPr/>
          <a:lstStyle/>
          <a:p>
            <a:r>
              <a:rPr lang="en-US" sz="2400" dirty="0"/>
              <a:t>Education</a:t>
            </a:r>
          </a:p>
          <a:p>
            <a:pPr lvl="1"/>
            <a:r>
              <a:rPr lang="en-US" sz="1600" dirty="0"/>
              <a:t>BSME from University of Louisiana Lafayette (85)</a:t>
            </a:r>
          </a:p>
          <a:p>
            <a:pPr lvl="1"/>
            <a:r>
              <a:rPr lang="en-US" sz="1600" dirty="0"/>
              <a:t>MBA Studies Louisiana State University (92)</a:t>
            </a:r>
          </a:p>
          <a:p>
            <a:r>
              <a:rPr lang="en-US" sz="2400" dirty="0"/>
              <a:t>Industry Experience</a:t>
            </a:r>
          </a:p>
          <a:p>
            <a:pPr lvl="1"/>
            <a:r>
              <a:rPr lang="en-US" sz="1600" dirty="0"/>
              <a:t>Aerospace - </a:t>
            </a:r>
            <a:r>
              <a:rPr lang="en-US" sz="1600" i="1" dirty="0"/>
              <a:t>Pratt &amp; Whitney </a:t>
            </a:r>
            <a:r>
              <a:rPr lang="en-US" sz="1600" dirty="0"/>
              <a:t>– Maintenance Engineer (85)</a:t>
            </a:r>
          </a:p>
          <a:p>
            <a:pPr lvl="1"/>
            <a:r>
              <a:rPr lang="en-US" sz="1600" dirty="0"/>
              <a:t>Chemical – </a:t>
            </a:r>
            <a:r>
              <a:rPr lang="en-US" sz="1600" i="1" dirty="0"/>
              <a:t>ICI Chemical/Rubicon </a:t>
            </a:r>
            <a:r>
              <a:rPr lang="en-US" sz="1600" dirty="0"/>
              <a:t>– Maintenance Engineer (90)</a:t>
            </a:r>
          </a:p>
          <a:p>
            <a:pPr lvl="1"/>
            <a:r>
              <a:rPr lang="en-US" sz="1600" dirty="0"/>
              <a:t>Research &amp; Development – </a:t>
            </a:r>
            <a:r>
              <a:rPr lang="en-US" sz="1600" i="1" dirty="0"/>
              <a:t>General Dynamics </a:t>
            </a:r>
            <a:r>
              <a:rPr lang="en-US" sz="1600" dirty="0"/>
              <a:t>–Reliability Engineer (92)</a:t>
            </a:r>
          </a:p>
          <a:p>
            <a:pPr lvl="1"/>
            <a:r>
              <a:rPr lang="en-US" sz="1600" dirty="0"/>
              <a:t>Automotive – </a:t>
            </a:r>
            <a:r>
              <a:rPr lang="en-US" sz="1600" i="1" dirty="0"/>
              <a:t>Stewart &amp; Stevenson </a:t>
            </a:r>
            <a:r>
              <a:rPr lang="en-US" sz="1600" dirty="0"/>
              <a:t>– Reliability Manager (94)</a:t>
            </a:r>
          </a:p>
          <a:p>
            <a:pPr lvl="1"/>
            <a:r>
              <a:rPr lang="en-US" sz="1600" dirty="0"/>
              <a:t>EPC - </a:t>
            </a:r>
            <a:r>
              <a:rPr lang="en-US" sz="1600" i="1" dirty="0"/>
              <a:t>Fluor Engineering </a:t>
            </a:r>
            <a:r>
              <a:rPr lang="en-US" sz="1600" dirty="0"/>
              <a:t>– Reliability Manager (95)</a:t>
            </a:r>
          </a:p>
          <a:p>
            <a:r>
              <a:rPr lang="en-US" sz="2400" dirty="0"/>
              <a:t>Consulting Experience</a:t>
            </a:r>
          </a:p>
          <a:p>
            <a:pPr lvl="1"/>
            <a:r>
              <a:rPr lang="en-US" sz="1600" i="1" dirty="0"/>
              <a:t>Fluor Corporation </a:t>
            </a:r>
            <a:r>
              <a:rPr lang="en-US" sz="1600" dirty="0"/>
              <a:t>– Managing Director (97)</a:t>
            </a:r>
          </a:p>
          <a:p>
            <a:pPr lvl="1"/>
            <a:r>
              <a:rPr lang="en-US" sz="1600" i="1" dirty="0"/>
              <a:t>Day &amp; Zimmerman </a:t>
            </a:r>
            <a:r>
              <a:rPr lang="en-US" sz="1600" dirty="0"/>
              <a:t>– Business Development Executive (00)</a:t>
            </a:r>
          </a:p>
          <a:p>
            <a:pPr lvl="1"/>
            <a:r>
              <a:rPr lang="en-US" sz="1600" i="1" dirty="0"/>
              <a:t>Independent</a:t>
            </a:r>
            <a:r>
              <a:rPr lang="en-US" sz="1600" dirty="0"/>
              <a:t> – Consulting Manager (01)</a:t>
            </a:r>
          </a:p>
          <a:p>
            <a:pPr lvl="1"/>
            <a:r>
              <a:rPr lang="en-US" sz="1600" i="1" dirty="0"/>
              <a:t>SAMI – </a:t>
            </a:r>
            <a:r>
              <a:rPr lang="en-US" sz="1600" dirty="0"/>
              <a:t>Progression from Consulting Manager (02) to President &amp; CEO (Current)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5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0A62-4426-487C-6B12-CD640D419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770" y="2693031"/>
            <a:ext cx="10038945" cy="87702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CAB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use of any / all medical terms is for illustrative analogy purposes only.  No medical professionals were involved or consulted to validate proper application or usage of any medical terminology.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DBE45B-D563-238A-D97F-BF017FE7D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27613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0A62-4426-487C-6B12-CD640D419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770" y="1420238"/>
            <a:ext cx="10038945" cy="214981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i="1" dirty="0">
                <a:latin typeface="Helvetica" panose="020B0604020202020204" pitchFamily="34" charset="0"/>
                <a:cs typeface="Helvetica" panose="020B0604020202020204" pitchFamily="34" charset="0"/>
              </a:rPr>
              <a:t>REACTIVITIS</a:t>
            </a:r>
          </a:p>
          <a:p>
            <a:pPr marL="0" indent="0" algn="just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 chronic condition of organizational reactivity affecting the health of industrial assets globally to varying degrees</a:t>
            </a:r>
          </a:p>
        </p:txBody>
      </p:sp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5B4DE748-A28B-E755-0EF4-0D773688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55" y="3942712"/>
            <a:ext cx="1864777" cy="18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8E61BC-D356-7156-B76E-581766E3BF33}"/>
              </a:ext>
            </a:extLst>
          </p:cNvPr>
          <p:cNvSpPr/>
          <p:nvPr/>
        </p:nvSpPr>
        <p:spPr>
          <a:xfrm>
            <a:off x="-5557" y="6036819"/>
            <a:ext cx="12191999" cy="4572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A Medical Analogy Discussion of Organizational Reactivity</a:t>
            </a:r>
          </a:p>
        </p:txBody>
      </p:sp>
    </p:spTree>
    <p:extLst>
      <p:ext uri="{BB962C8B-B14F-4D97-AF65-F5344CB8AC3E}">
        <p14:creationId xmlns:p14="http://schemas.microsoft.com/office/powerpoint/2010/main" val="49341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0A62-4426-487C-6B12-CD640D419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754" y="1198859"/>
            <a:ext cx="11044238" cy="4880823"/>
          </a:xfrm>
        </p:spPr>
        <p:txBody>
          <a:bodyPr/>
          <a:lstStyle/>
          <a:p>
            <a:pPr marL="322263" indent="-322263">
              <a:lnSpc>
                <a:spcPct val="150000"/>
              </a:lnSpc>
              <a:spcBef>
                <a:spcPts val="432"/>
              </a:spcBef>
            </a:pPr>
            <a:r>
              <a:rPr lang="en-US" sz="2400" i="1" dirty="0"/>
              <a:t>Industry</a:t>
            </a:r>
            <a:r>
              <a:rPr lang="en-US" sz="2400" dirty="0"/>
              <a:t> : All (Descending Prevalence: Mining, Metals, Petrochemical, Chemical, Oil &amp; Gas, Automotive, Aerospace)</a:t>
            </a:r>
          </a:p>
          <a:p>
            <a:pPr marL="322263" indent="-322263">
              <a:lnSpc>
                <a:spcPct val="150000"/>
              </a:lnSpc>
              <a:spcBef>
                <a:spcPts val="432"/>
              </a:spcBef>
            </a:pPr>
            <a:r>
              <a:rPr lang="en-US" sz="2400" i="1" dirty="0"/>
              <a:t>Scale</a:t>
            </a:r>
            <a:r>
              <a:rPr lang="en-US" sz="2400" dirty="0"/>
              <a:t> : Any, Affects Large, Medium, and Small Operations Equally</a:t>
            </a:r>
          </a:p>
          <a:p>
            <a:pPr marL="322263" indent="-322263">
              <a:lnSpc>
                <a:spcPct val="150000"/>
              </a:lnSpc>
              <a:spcBef>
                <a:spcPts val="432"/>
              </a:spcBef>
            </a:pPr>
            <a:r>
              <a:rPr lang="en-US" sz="2400" i="1" dirty="0"/>
              <a:t>Age</a:t>
            </a:r>
            <a:r>
              <a:rPr lang="en-US" sz="2400" dirty="0"/>
              <a:t> : Any, Typically Greater Than 5 Years</a:t>
            </a:r>
          </a:p>
          <a:p>
            <a:pPr marL="322263" indent="-322263">
              <a:lnSpc>
                <a:spcPct val="150000"/>
              </a:lnSpc>
              <a:spcBef>
                <a:spcPts val="432"/>
              </a:spcBef>
            </a:pPr>
            <a:r>
              <a:rPr lang="en-US" sz="2400" i="1" dirty="0"/>
              <a:t>Region</a:t>
            </a:r>
            <a:r>
              <a:rPr lang="en-US" sz="2400" dirty="0"/>
              <a:t> : Any, Condition Exists Globally</a:t>
            </a:r>
          </a:p>
          <a:p>
            <a:pPr marL="322263" indent="-322263">
              <a:lnSpc>
                <a:spcPct val="150000"/>
              </a:lnSpc>
              <a:spcBef>
                <a:spcPts val="432"/>
              </a:spcBef>
            </a:pPr>
            <a:r>
              <a:rPr lang="en-US" sz="2400" i="1" dirty="0"/>
              <a:t>Economic Status </a:t>
            </a:r>
            <a:r>
              <a:rPr lang="en-US" sz="2400" dirty="0"/>
              <a:t>: Higher Prevalence in Profitable Enterprises</a:t>
            </a:r>
            <a:endParaRPr lang="en-US" sz="2400" i="1" dirty="0"/>
          </a:p>
          <a:p>
            <a:pPr marL="322263" indent="-322263">
              <a:lnSpc>
                <a:spcPct val="150000"/>
              </a:lnSpc>
              <a:spcBef>
                <a:spcPts val="432"/>
              </a:spcBef>
            </a:pPr>
            <a:r>
              <a:rPr lang="en-US" sz="2400" i="1" dirty="0"/>
              <a:t>Cultural Status </a:t>
            </a:r>
            <a:r>
              <a:rPr lang="en-US" sz="2400" dirty="0"/>
              <a:t>: Personality Driven, Variable Behaviors</a:t>
            </a:r>
          </a:p>
          <a:p>
            <a:pPr marL="322263" indent="-322263">
              <a:lnSpc>
                <a:spcPct val="150000"/>
              </a:lnSpc>
              <a:spcBef>
                <a:spcPts val="432"/>
              </a:spcBef>
            </a:pPr>
            <a:r>
              <a:rPr lang="en-US" sz="2400" i="1" dirty="0"/>
              <a:t>Recent Interventions </a:t>
            </a:r>
            <a:r>
              <a:rPr lang="en-US" sz="2400" dirty="0"/>
              <a:t>: Variable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DBE45B-D563-238A-D97F-BF017FE7D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Patient Profile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941209-02B9-46FC-A396-2ABD545B9EA8}"/>
              </a:ext>
            </a:extLst>
          </p:cNvPr>
          <p:cNvSpPr/>
          <p:nvPr/>
        </p:nvSpPr>
        <p:spPr>
          <a:xfrm>
            <a:off x="0" y="6036819"/>
            <a:ext cx="12191999" cy="457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No Industrial Enterprise or Organization is Immune</a:t>
            </a:r>
          </a:p>
        </p:txBody>
      </p:sp>
    </p:spTree>
    <p:extLst>
      <p:ext uri="{BB962C8B-B14F-4D97-AF65-F5344CB8AC3E}">
        <p14:creationId xmlns:p14="http://schemas.microsoft.com/office/powerpoint/2010/main" val="390317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0A62-4426-487C-6B12-CD640D419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754" y="1159947"/>
            <a:ext cx="11044238" cy="48808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i="1" dirty="0"/>
              <a:t>Low / Declining Asset Availability </a:t>
            </a:r>
            <a:r>
              <a:rPr lang="en-US" sz="2000" dirty="0"/>
              <a:t>: Maintenance Related Losses Increasing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High Emergent Work </a:t>
            </a:r>
            <a:r>
              <a:rPr lang="en-US" sz="2000" dirty="0"/>
              <a:t>: Priority 1 (Emergency) Work Dominates Activity 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Low Productivity </a:t>
            </a:r>
            <a:r>
              <a:rPr lang="en-US" sz="2000" dirty="0"/>
              <a:t>: Efficiency Barriers Abound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Poor Housekeeping </a:t>
            </a:r>
            <a:r>
              <a:rPr lang="en-US" sz="2000" dirty="0"/>
              <a:t>: Viewed as Low Priority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Increasing Costs </a:t>
            </a:r>
            <a:r>
              <a:rPr lang="en-US" sz="2000" dirty="0"/>
              <a:t>: Maintenance Costs Rising Fiscal Year Over Year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Communications Issues </a:t>
            </a:r>
            <a:r>
              <a:rPr lang="en-US" sz="2000" dirty="0"/>
              <a:t>: Barriers Between Functional Organizations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Insufficient Documentation </a:t>
            </a:r>
            <a:r>
              <a:rPr lang="en-US" sz="2000" dirty="0"/>
              <a:t>: Lack of Structure and Role Definition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Insufficient Measurement </a:t>
            </a:r>
            <a:r>
              <a:rPr lang="en-US" sz="2000" dirty="0"/>
              <a:t>: Lack of Meaningful Performance Metrics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Increasing Variability </a:t>
            </a:r>
            <a:r>
              <a:rPr lang="en-US" sz="2000" dirty="0"/>
              <a:t>: Rapidly Changing Priorities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DBE45B-D563-238A-D97F-BF017FE7D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</p:txBody>
      </p:sp>
    </p:spTree>
    <p:extLst>
      <p:ext uri="{BB962C8B-B14F-4D97-AF65-F5344CB8AC3E}">
        <p14:creationId xmlns:p14="http://schemas.microsoft.com/office/powerpoint/2010/main" val="14231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DBE45B-D563-238A-D97F-BF017FE7D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Severity &amp; Condition Scale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B1047B-2A87-0C08-C040-403CDCCC00C6}"/>
              </a:ext>
            </a:extLst>
          </p:cNvPr>
          <p:cNvGrpSpPr/>
          <p:nvPr/>
        </p:nvGrpSpPr>
        <p:grpSpPr>
          <a:xfrm>
            <a:off x="2209090" y="2399981"/>
            <a:ext cx="7762707" cy="2058037"/>
            <a:chOff x="609600" y="2667000"/>
            <a:chExt cx="7762707" cy="20580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5EC30F-C8A9-891B-9564-9942EF243183}"/>
                </a:ext>
              </a:extLst>
            </p:cNvPr>
            <p:cNvSpPr/>
            <p:nvPr/>
          </p:nvSpPr>
          <p:spPr>
            <a:xfrm>
              <a:off x="2407133" y="2688638"/>
              <a:ext cx="838200" cy="304800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tint val="66000"/>
                    <a:satMod val="160000"/>
                  </a:srgbClr>
                </a:gs>
                <a:gs pos="50000">
                  <a:srgbClr val="00FF00">
                    <a:tint val="44500"/>
                    <a:satMod val="160000"/>
                  </a:srgbClr>
                </a:gs>
                <a:gs pos="100000">
                  <a:srgbClr val="00FF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>
              <a:glow rad="228600">
                <a:srgbClr val="7AC143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FE62BA-4068-C9EB-5F9E-E7BD15936BDC}"/>
                </a:ext>
              </a:extLst>
            </p:cNvPr>
            <p:cNvSpPr/>
            <p:nvPr/>
          </p:nvSpPr>
          <p:spPr>
            <a:xfrm>
              <a:off x="3228227" y="2687860"/>
              <a:ext cx="838200" cy="30480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>
              <a:glow rad="228600">
                <a:srgbClr val="FFD457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BB24FB-1686-0162-DF5F-EFA866142C78}"/>
                </a:ext>
              </a:extLst>
            </p:cNvPr>
            <p:cNvSpPr/>
            <p:nvPr/>
          </p:nvSpPr>
          <p:spPr>
            <a:xfrm>
              <a:off x="1586039" y="2687860"/>
              <a:ext cx="838200" cy="304800"/>
            </a:xfrm>
            <a:prstGeom prst="rect">
              <a:avLst/>
            </a:prstGeom>
            <a:solidFill>
              <a:srgbClr val="00FF00"/>
            </a:solidFill>
            <a:ln w="25400" cap="flat" cmpd="sng" algn="ctr">
              <a:noFill/>
              <a:prstDash val="solid"/>
            </a:ln>
            <a:effectLst>
              <a:glow rad="228600">
                <a:srgbClr val="7AC143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2E9874-0AC1-331A-79BE-3A3EC1B3819A}"/>
                </a:ext>
              </a:extLst>
            </p:cNvPr>
            <p:cNvSpPr/>
            <p:nvPr/>
          </p:nvSpPr>
          <p:spPr>
            <a:xfrm>
              <a:off x="5781702" y="2687463"/>
              <a:ext cx="838200" cy="3048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B6EB0C-E791-4444-F908-B940FA49BCBE}"/>
                </a:ext>
              </a:extLst>
            </p:cNvPr>
            <p:cNvSpPr/>
            <p:nvPr/>
          </p:nvSpPr>
          <p:spPr>
            <a:xfrm>
              <a:off x="4923931" y="2687463"/>
              <a:ext cx="838200" cy="3048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D8913A-27A2-20B8-4540-97DC1D237A9A}"/>
                </a:ext>
              </a:extLst>
            </p:cNvPr>
            <p:cNvSpPr/>
            <p:nvPr/>
          </p:nvSpPr>
          <p:spPr>
            <a:xfrm>
              <a:off x="4085865" y="2687860"/>
              <a:ext cx="838200" cy="3048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 rad="228600">
                <a:srgbClr val="FFD457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FD6FA5-9E3C-B491-EF57-B176B3839D8F}"/>
                </a:ext>
              </a:extLst>
            </p:cNvPr>
            <p:cNvSpPr/>
            <p:nvPr/>
          </p:nvSpPr>
          <p:spPr>
            <a:xfrm>
              <a:off x="6619635" y="2682813"/>
              <a:ext cx="838200" cy="3048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AA95CDB-C31D-66FA-99F1-6F0F0600A0AC}"/>
                </a:ext>
              </a:extLst>
            </p:cNvPr>
            <p:cNvCxnSpPr/>
            <p:nvPr/>
          </p:nvCxnSpPr>
          <p:spPr>
            <a:xfrm>
              <a:off x="1586039" y="2992660"/>
              <a:ext cx="0" cy="296248"/>
            </a:xfrm>
            <a:prstGeom prst="line">
              <a:avLst/>
            </a:prstGeom>
            <a:noFill/>
            <a:ln w="19050" cap="flat" cmpd="sng" algn="ctr">
              <a:solidFill>
                <a:srgbClr val="005CAB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6073C3-FB3B-1855-CA29-CCB73DBED42B}"/>
                </a:ext>
              </a:extLst>
            </p:cNvPr>
            <p:cNvCxnSpPr/>
            <p:nvPr/>
          </p:nvCxnSpPr>
          <p:spPr>
            <a:xfrm>
              <a:off x="2407133" y="3001601"/>
              <a:ext cx="0" cy="296248"/>
            </a:xfrm>
            <a:prstGeom prst="line">
              <a:avLst/>
            </a:prstGeom>
            <a:noFill/>
            <a:ln w="19050" cap="flat" cmpd="sng" algn="ctr">
              <a:solidFill>
                <a:srgbClr val="005CAB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BF9FAE-15F0-A591-93E5-59715E89C713}"/>
                </a:ext>
              </a:extLst>
            </p:cNvPr>
            <p:cNvCxnSpPr/>
            <p:nvPr/>
          </p:nvCxnSpPr>
          <p:spPr>
            <a:xfrm>
              <a:off x="3228227" y="2992660"/>
              <a:ext cx="0" cy="296248"/>
            </a:xfrm>
            <a:prstGeom prst="line">
              <a:avLst/>
            </a:prstGeom>
            <a:noFill/>
            <a:ln w="19050" cap="flat" cmpd="sng" algn="ctr">
              <a:solidFill>
                <a:srgbClr val="005CAB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A4CFA0-649A-D15D-E108-CA1AB9827574}"/>
                </a:ext>
              </a:extLst>
            </p:cNvPr>
            <p:cNvCxnSpPr/>
            <p:nvPr/>
          </p:nvCxnSpPr>
          <p:spPr>
            <a:xfrm>
              <a:off x="4066427" y="2992660"/>
              <a:ext cx="0" cy="296248"/>
            </a:xfrm>
            <a:prstGeom prst="line">
              <a:avLst/>
            </a:prstGeom>
            <a:noFill/>
            <a:ln w="19050" cap="flat" cmpd="sng" algn="ctr">
              <a:solidFill>
                <a:srgbClr val="005CAB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20BEA46-3FDB-E61D-E1EB-0146B06AD724}"/>
                </a:ext>
              </a:extLst>
            </p:cNvPr>
            <p:cNvCxnSpPr/>
            <p:nvPr/>
          </p:nvCxnSpPr>
          <p:spPr>
            <a:xfrm>
              <a:off x="4924065" y="2974777"/>
              <a:ext cx="0" cy="296248"/>
            </a:xfrm>
            <a:prstGeom prst="line">
              <a:avLst/>
            </a:prstGeom>
            <a:noFill/>
            <a:ln w="19050" cap="flat" cmpd="sng" algn="ctr">
              <a:solidFill>
                <a:srgbClr val="005CAB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17A609B-4952-7660-3E20-70E528791597}"/>
                </a:ext>
              </a:extLst>
            </p:cNvPr>
            <p:cNvCxnSpPr/>
            <p:nvPr/>
          </p:nvCxnSpPr>
          <p:spPr>
            <a:xfrm>
              <a:off x="5772375" y="2992660"/>
              <a:ext cx="0" cy="296248"/>
            </a:xfrm>
            <a:prstGeom prst="line">
              <a:avLst/>
            </a:prstGeom>
            <a:noFill/>
            <a:ln w="19050" cap="flat" cmpd="sng" algn="ctr">
              <a:solidFill>
                <a:srgbClr val="005CAB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505BABA-D135-843C-6AAF-A4E4DF815EF4}"/>
                </a:ext>
              </a:extLst>
            </p:cNvPr>
            <p:cNvCxnSpPr/>
            <p:nvPr/>
          </p:nvCxnSpPr>
          <p:spPr>
            <a:xfrm>
              <a:off x="6647119" y="2974777"/>
              <a:ext cx="0" cy="296248"/>
            </a:xfrm>
            <a:prstGeom prst="line">
              <a:avLst/>
            </a:prstGeom>
            <a:noFill/>
            <a:ln w="19050" cap="flat" cmpd="sng" algn="ctr">
              <a:solidFill>
                <a:srgbClr val="005CAB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B54DDC-0C55-DDB5-DA86-A70C04B90216}"/>
                </a:ext>
              </a:extLst>
            </p:cNvPr>
            <p:cNvCxnSpPr/>
            <p:nvPr/>
          </p:nvCxnSpPr>
          <p:spPr>
            <a:xfrm>
              <a:off x="7472878" y="2974777"/>
              <a:ext cx="0" cy="296248"/>
            </a:xfrm>
            <a:prstGeom prst="line">
              <a:avLst/>
            </a:prstGeom>
            <a:noFill/>
            <a:ln w="19050" cap="flat" cmpd="sng" algn="ctr">
              <a:solidFill>
                <a:srgbClr val="005CAB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E752A7-04E1-F6A6-2260-1C08CE395DAE}"/>
                </a:ext>
              </a:extLst>
            </p:cNvPr>
            <p:cNvSpPr txBox="1"/>
            <p:nvPr/>
          </p:nvSpPr>
          <p:spPr>
            <a:xfrm flipH="1">
              <a:off x="1471739" y="340904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5CAB"/>
                  </a:solidFill>
                  <a:effectLst/>
                  <a:uLnTx/>
                  <a:uFillTx/>
                  <a:latin typeface="Calibri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B1BBC3-8E51-E7EE-D975-AFE1057BF910}"/>
                </a:ext>
              </a:extLst>
            </p:cNvPr>
            <p:cNvSpPr txBox="1"/>
            <p:nvPr/>
          </p:nvSpPr>
          <p:spPr>
            <a:xfrm flipH="1">
              <a:off x="2292833" y="340904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5CAB"/>
                  </a:solidFill>
                  <a:effectLst/>
                  <a:uLnTx/>
                  <a:uFillTx/>
                  <a:latin typeface="Calibri"/>
                </a:rPr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864EC3-FFAB-4239-C2D2-E8020060C221}"/>
                </a:ext>
              </a:extLst>
            </p:cNvPr>
            <p:cNvSpPr txBox="1"/>
            <p:nvPr/>
          </p:nvSpPr>
          <p:spPr>
            <a:xfrm flipH="1">
              <a:off x="3027230" y="3409042"/>
              <a:ext cx="436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5CAB"/>
                  </a:solidFill>
                  <a:effectLst/>
                  <a:uLnTx/>
                  <a:uFillTx/>
                  <a:latin typeface="Calibri"/>
                </a:rPr>
                <a:t>10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E8C0792-9796-66F6-79C9-ECEFD557D042}"/>
                </a:ext>
              </a:extLst>
            </p:cNvPr>
            <p:cNvSpPr txBox="1"/>
            <p:nvPr/>
          </p:nvSpPr>
          <p:spPr>
            <a:xfrm flipH="1">
              <a:off x="3848324" y="3409042"/>
              <a:ext cx="436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5CAB"/>
                  </a:solidFill>
                  <a:effectLst/>
                  <a:uLnTx/>
                  <a:uFillTx/>
                  <a:latin typeface="Calibri"/>
                </a:rPr>
                <a:t>15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99EC11-1723-57A4-CB40-3A47556E889D}"/>
                </a:ext>
              </a:extLst>
            </p:cNvPr>
            <p:cNvSpPr txBox="1"/>
            <p:nvPr/>
          </p:nvSpPr>
          <p:spPr>
            <a:xfrm flipH="1">
              <a:off x="4716072" y="3409042"/>
              <a:ext cx="436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5CAB"/>
                  </a:solidFill>
                  <a:effectLst/>
                  <a:uLnTx/>
                  <a:uFillTx/>
                  <a:latin typeface="Calibri"/>
                </a:rPr>
                <a:t>20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2F122F-7AF5-A7A1-6BE9-36DADA40EF71}"/>
                </a:ext>
              </a:extLst>
            </p:cNvPr>
            <p:cNvSpPr txBox="1"/>
            <p:nvPr/>
          </p:nvSpPr>
          <p:spPr>
            <a:xfrm flipH="1">
              <a:off x="5562049" y="3409042"/>
              <a:ext cx="436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5CAB"/>
                  </a:solidFill>
                  <a:effectLst/>
                  <a:uLnTx/>
                  <a:uFillTx/>
                  <a:latin typeface="Calibri"/>
                </a:rPr>
                <a:t>25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E4A894-27DC-D071-FF81-4AF2BA5D2DA1}"/>
                </a:ext>
              </a:extLst>
            </p:cNvPr>
            <p:cNvSpPr txBox="1"/>
            <p:nvPr/>
          </p:nvSpPr>
          <p:spPr>
            <a:xfrm flipH="1">
              <a:off x="6429016" y="3409042"/>
              <a:ext cx="436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5CAB"/>
                  </a:solidFill>
                  <a:effectLst/>
                  <a:uLnTx/>
                  <a:uFillTx/>
                  <a:latin typeface="Calibri"/>
                </a:rPr>
                <a:t>30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EAF234-58D2-C059-64F4-05DFAD7B20F2}"/>
                </a:ext>
              </a:extLst>
            </p:cNvPr>
            <p:cNvSpPr txBox="1"/>
            <p:nvPr/>
          </p:nvSpPr>
          <p:spPr>
            <a:xfrm flipH="1">
              <a:off x="7254775" y="3409042"/>
              <a:ext cx="655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5CAB"/>
                  </a:solidFill>
                  <a:effectLst/>
                  <a:uLnTx/>
                  <a:uFillTx/>
                  <a:latin typeface="Calibri"/>
                </a:rPr>
                <a:t>35 &gt;</a:t>
              </a: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91BB3899-8CBE-14FB-0D60-DA059A0D90AE}"/>
                </a:ext>
              </a:extLst>
            </p:cNvPr>
            <p:cNvSpPr/>
            <p:nvPr/>
          </p:nvSpPr>
          <p:spPr>
            <a:xfrm rot="16200000">
              <a:off x="1712194" y="3643663"/>
              <a:ext cx="577336" cy="846753"/>
            </a:xfrm>
            <a:prstGeom prst="leftBrace">
              <a:avLst/>
            </a:prstGeom>
            <a:noFill/>
            <a:ln w="9525" cap="flat" cmpd="sng" algn="ctr">
              <a:solidFill>
                <a:srgbClr val="005CAB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5CA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7919FE4B-FD32-D27A-1886-8A2B77D993D5}"/>
                </a:ext>
              </a:extLst>
            </p:cNvPr>
            <p:cNvSpPr/>
            <p:nvPr/>
          </p:nvSpPr>
          <p:spPr>
            <a:xfrm rot="16200000">
              <a:off x="2558948" y="3651242"/>
              <a:ext cx="577336" cy="846753"/>
            </a:xfrm>
            <a:prstGeom prst="leftBrace">
              <a:avLst/>
            </a:prstGeom>
            <a:noFill/>
            <a:ln w="9525" cap="flat" cmpd="sng" algn="ctr">
              <a:solidFill>
                <a:srgbClr val="005CAB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5CA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FCFCF197-BC7D-5B5C-4B20-B6D376F28DD2}"/>
                </a:ext>
              </a:extLst>
            </p:cNvPr>
            <p:cNvSpPr/>
            <p:nvPr/>
          </p:nvSpPr>
          <p:spPr>
            <a:xfrm rot="16200000">
              <a:off x="3808863" y="3255660"/>
              <a:ext cx="577336" cy="1653072"/>
            </a:xfrm>
            <a:prstGeom prst="leftBrace">
              <a:avLst/>
            </a:prstGeom>
            <a:noFill/>
            <a:ln w="9525" cap="flat" cmpd="sng" algn="ctr">
              <a:solidFill>
                <a:srgbClr val="005CAB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5CA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1277B5E-B770-24F8-7AF3-DFA6FBD4C539}"/>
                </a:ext>
              </a:extLst>
            </p:cNvPr>
            <p:cNvSpPr txBox="1"/>
            <p:nvPr/>
          </p:nvSpPr>
          <p:spPr>
            <a:xfrm>
              <a:off x="1525283" y="4417260"/>
              <a:ext cx="951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5CAB"/>
                  </a:solidFill>
                  <a:effectLst/>
                  <a:uLnTx/>
                  <a:uFillTx/>
                  <a:latin typeface="Calibri"/>
                </a:rPr>
                <a:t>Controlled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778636-92D6-A3A5-0B7E-E96986CB9BD6}"/>
                </a:ext>
              </a:extLst>
            </p:cNvPr>
            <p:cNvSpPr txBox="1"/>
            <p:nvPr/>
          </p:nvSpPr>
          <p:spPr>
            <a:xfrm>
              <a:off x="2590173" y="4416997"/>
              <a:ext cx="5148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5CAB"/>
                  </a:solidFill>
                  <a:effectLst/>
                  <a:uLnTx/>
                  <a:uFillTx/>
                  <a:latin typeface="Calibri"/>
                </a:rPr>
                <a:t>Mild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61334F-1F38-F1D1-7A33-633EDF7F6711}"/>
                </a:ext>
              </a:extLst>
            </p:cNvPr>
            <p:cNvSpPr txBox="1"/>
            <p:nvPr/>
          </p:nvSpPr>
          <p:spPr>
            <a:xfrm>
              <a:off x="3631925" y="4399098"/>
              <a:ext cx="9056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5CAB"/>
                  </a:solidFill>
                  <a:effectLst/>
                  <a:uLnTx/>
                  <a:uFillTx/>
                  <a:latin typeface="Calibri"/>
                </a:rPr>
                <a:t>Moderate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E4CEBF-6CAA-3105-25B1-B06A7EB8F14F}"/>
                </a:ext>
              </a:extLst>
            </p:cNvPr>
            <p:cNvSpPr txBox="1"/>
            <p:nvPr/>
          </p:nvSpPr>
          <p:spPr>
            <a:xfrm>
              <a:off x="5424665" y="4416997"/>
              <a:ext cx="6612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5CAB"/>
                  </a:solidFill>
                  <a:effectLst/>
                  <a:uLnTx/>
                  <a:uFillTx/>
                  <a:latin typeface="Calibri"/>
                </a:rPr>
                <a:t>Severe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A15205-B057-3793-367A-2A08CF007E4F}"/>
                </a:ext>
              </a:extLst>
            </p:cNvPr>
            <p:cNvSpPr txBox="1"/>
            <p:nvPr/>
          </p:nvSpPr>
          <p:spPr>
            <a:xfrm>
              <a:off x="6403357" y="4412009"/>
              <a:ext cx="1124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5CAB"/>
                  </a:solidFill>
                  <a:effectLst/>
                  <a:uLnTx/>
                  <a:uFillTx/>
                  <a:latin typeface="Calibri"/>
                </a:rPr>
                <a:t>Uncontrolled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AF389772-45E8-58BA-242A-60891C2847EA}"/>
                </a:ext>
              </a:extLst>
            </p:cNvPr>
            <p:cNvSpPr/>
            <p:nvPr/>
          </p:nvSpPr>
          <p:spPr>
            <a:xfrm rot="16200000">
              <a:off x="5472043" y="3275479"/>
              <a:ext cx="577336" cy="1653072"/>
            </a:xfrm>
            <a:prstGeom prst="leftBrace">
              <a:avLst/>
            </a:prstGeom>
            <a:noFill/>
            <a:ln w="9525" cap="flat" cmpd="sng" algn="ctr">
              <a:solidFill>
                <a:srgbClr val="005CAB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5CA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D2A54422-0BBE-1DBC-248F-265123600585}"/>
                </a:ext>
              </a:extLst>
            </p:cNvPr>
            <p:cNvSpPr/>
            <p:nvPr/>
          </p:nvSpPr>
          <p:spPr>
            <a:xfrm rot="16200000">
              <a:off x="6708631" y="3703788"/>
              <a:ext cx="577336" cy="846753"/>
            </a:xfrm>
            <a:prstGeom prst="leftBrace">
              <a:avLst/>
            </a:prstGeom>
            <a:noFill/>
            <a:ln w="9525" cap="flat" cmpd="sng" algn="ctr">
              <a:solidFill>
                <a:srgbClr val="005CAB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5CA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E3CB462-A92F-4210-13B4-F631A070AD4F}"/>
                </a:ext>
              </a:extLst>
            </p:cNvPr>
            <p:cNvSpPr txBox="1"/>
            <p:nvPr/>
          </p:nvSpPr>
          <p:spPr>
            <a:xfrm>
              <a:off x="609600" y="2667000"/>
              <a:ext cx="6374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5CAB"/>
                  </a:solidFill>
                  <a:effectLst/>
                  <a:uLnTx/>
                  <a:uFillTx/>
                  <a:latin typeface="Calibri"/>
                </a:rPr>
                <a:t>Stable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48F142-54AB-07D2-BA0C-2BF6FA74E745}"/>
                </a:ext>
              </a:extLst>
            </p:cNvPr>
            <p:cNvSpPr txBox="1"/>
            <p:nvPr/>
          </p:nvSpPr>
          <p:spPr>
            <a:xfrm>
              <a:off x="7679040" y="2687860"/>
              <a:ext cx="693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5CAB"/>
                  </a:solidFill>
                  <a:effectLst/>
                  <a:uLnTx/>
                  <a:uFillTx/>
                  <a:latin typeface="Calibri"/>
                </a:rPr>
                <a:t>Critical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38F3B0F-8B96-AE49-D934-FC94BF990D13}"/>
              </a:ext>
            </a:extLst>
          </p:cNvPr>
          <p:cNvSpPr txBox="1"/>
          <p:nvPr/>
        </p:nvSpPr>
        <p:spPr>
          <a:xfrm>
            <a:off x="5611166" y="4944747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solidFill>
                  <a:srgbClr val="005CAB"/>
                </a:solidFill>
                <a:latin typeface="Calibri"/>
              </a:rPr>
              <a:t>SEVERITY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037447-2B32-8B98-CF31-8FE2D4118B04}"/>
              </a:ext>
            </a:extLst>
          </p:cNvPr>
          <p:cNvSpPr txBox="1"/>
          <p:nvPr/>
        </p:nvSpPr>
        <p:spPr>
          <a:xfrm>
            <a:off x="5464921" y="1551044"/>
            <a:ext cx="127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solidFill>
                  <a:srgbClr val="005CAB"/>
                </a:solidFill>
                <a:latin typeface="Calibri"/>
              </a:rPr>
              <a:t>CONDITION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DA9A368-F325-4717-B23F-5899D249D45E}"/>
              </a:ext>
            </a:extLst>
          </p:cNvPr>
          <p:cNvSpPr/>
          <p:nvPr/>
        </p:nvSpPr>
        <p:spPr>
          <a:xfrm>
            <a:off x="0" y="6036819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Percentage of Emergent Maintenance Work Versus Total</a:t>
            </a:r>
          </a:p>
        </p:txBody>
      </p:sp>
    </p:spTree>
    <p:extLst>
      <p:ext uri="{BB962C8B-B14F-4D97-AF65-F5344CB8AC3E}">
        <p14:creationId xmlns:p14="http://schemas.microsoft.com/office/powerpoint/2010/main" val="424079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AE25-C4F8-0D67-5050-55EBD1170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171" y="1101786"/>
            <a:ext cx="6178481" cy="488082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Two Organizational Levels of Diagnosis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Patient (</a:t>
            </a:r>
            <a:r>
              <a:rPr lang="en-US" i="1" dirty="0"/>
              <a:t>Enterprise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System (</a:t>
            </a:r>
            <a:r>
              <a:rPr lang="en-US" i="1" dirty="0"/>
              <a:t>Functional / Organizational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Enterprise Evaluation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High Level Examination of Key Health Elements by Domain (</a:t>
            </a:r>
            <a:r>
              <a:rPr lang="en-US" i="1" dirty="0"/>
              <a:t>Enabling, Benefit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Functional / Organizational Evaluation</a:t>
            </a:r>
          </a:p>
          <a:p>
            <a:pPr lvl="1"/>
            <a:r>
              <a:rPr lang="en-US" dirty="0"/>
              <a:t>Granular Examination of Symptoms / Causes (</a:t>
            </a:r>
            <a:r>
              <a:rPr lang="en-US" i="1" dirty="0"/>
              <a:t>Processes, People, Tools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 Driven Quantification of Impacts (</a:t>
            </a:r>
            <a:r>
              <a:rPr lang="en-US" i="1" dirty="0"/>
              <a:t>Losses, Value</a:t>
            </a:r>
            <a:r>
              <a:rPr lang="en-US" dirty="0"/>
              <a:t>)</a:t>
            </a:r>
          </a:p>
          <a:p>
            <a:pPr marL="0" indent="-322263">
              <a:spcBef>
                <a:spcPts val="0"/>
              </a:spcBef>
              <a:spcAft>
                <a:spcPts val="600"/>
              </a:spcAft>
              <a:buClr>
                <a:srgbClr val="56A0D3"/>
              </a:buClr>
            </a:pPr>
            <a:endParaRPr lang="en-US" dirty="0"/>
          </a:p>
        </p:txBody>
      </p:sp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10A66FA9-DACB-3DA0-253A-F3B3E4CED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r="22750"/>
          <a:stretch/>
        </p:blipFill>
        <p:spPr bwMode="auto">
          <a:xfrm>
            <a:off x="6746652" y="1047575"/>
            <a:ext cx="5439792" cy="498924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0ECBE-F3E3-AD16-8AC0-E5C9C4A7B3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325" y="363981"/>
            <a:ext cx="11044238" cy="683596"/>
          </a:xfrm>
        </p:spPr>
        <p:txBody>
          <a:bodyPr>
            <a:normAutofit/>
          </a:bodyPr>
          <a:lstStyle/>
          <a:p>
            <a:r>
              <a:rPr lang="en-US" dirty="0"/>
              <a:t>Diagnosis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875F91-80EB-054B-25FD-8EE65B842562}"/>
              </a:ext>
            </a:extLst>
          </p:cNvPr>
          <p:cNvSpPr/>
          <p:nvPr/>
        </p:nvSpPr>
        <p:spPr>
          <a:xfrm>
            <a:off x="-5556" y="6036819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Reactivity Root Cause Diagnosis Dependent on Documentation &amp; Data Quality</a:t>
            </a:r>
          </a:p>
        </p:txBody>
      </p:sp>
    </p:spTree>
    <p:extLst>
      <p:ext uri="{BB962C8B-B14F-4D97-AF65-F5344CB8AC3E}">
        <p14:creationId xmlns:p14="http://schemas.microsoft.com/office/powerpoint/2010/main" val="26536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05E6448-85EA-3CA8-7359-2563569B7D89}"/>
              </a:ext>
            </a:extLst>
          </p:cNvPr>
          <p:cNvSpPr/>
          <p:nvPr/>
        </p:nvSpPr>
        <p:spPr>
          <a:xfrm>
            <a:off x="2101174" y="3718977"/>
            <a:ext cx="7759146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5ED1CE-923B-5F5D-7B19-E3BC82DFE7C2}"/>
              </a:ext>
            </a:extLst>
          </p:cNvPr>
          <p:cNvSpPr/>
          <p:nvPr/>
        </p:nvSpPr>
        <p:spPr>
          <a:xfrm>
            <a:off x="2101174" y="1926077"/>
            <a:ext cx="7759146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DBE45B-D563-238A-D97F-BF017FE7D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Enterprise Level Evaluation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ED3A9A5-DA6E-8463-4540-393FE50E1B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008522"/>
              </p:ext>
            </p:extLst>
          </p:nvPr>
        </p:nvGraphicFramePr>
        <p:xfrm>
          <a:off x="2320568" y="1241898"/>
          <a:ext cx="7539752" cy="458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EFC67C2-66E9-643F-06FB-7B9E73F17837}"/>
              </a:ext>
            </a:extLst>
          </p:cNvPr>
          <p:cNvSpPr/>
          <p:nvPr/>
        </p:nvSpPr>
        <p:spPr>
          <a:xfrm>
            <a:off x="-5556" y="6036819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Four Domains With Three Key Elements Each to Evaluate Health</a:t>
            </a:r>
          </a:p>
        </p:txBody>
      </p:sp>
    </p:spTree>
    <p:extLst>
      <p:ext uri="{BB962C8B-B14F-4D97-AF65-F5344CB8AC3E}">
        <p14:creationId xmlns:p14="http://schemas.microsoft.com/office/powerpoint/2010/main" val="31411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" grpId="0" animBg="1"/>
    </p:bldLst>
  </p:timing>
</p:sld>
</file>

<file path=ppt/theme/theme1.xml><?xml version="1.0" encoding="utf-8"?>
<a:theme xmlns:a="http://schemas.openxmlformats.org/drawingml/2006/main" name="SAMI theme 2">
  <a:themeElements>
    <a:clrScheme name="SAMI Brand Colors">
      <a:dk1>
        <a:srgbClr val="005BAB"/>
      </a:dk1>
      <a:lt1>
        <a:srgbClr val="FFFFFF"/>
      </a:lt1>
      <a:dk2>
        <a:srgbClr val="FFFFFF"/>
      </a:dk2>
      <a:lt2>
        <a:srgbClr val="FFFFFF"/>
      </a:lt2>
      <a:accent1>
        <a:srgbClr val="F37937"/>
      </a:accent1>
      <a:accent2>
        <a:srgbClr val="005BAB"/>
      </a:accent2>
      <a:accent3>
        <a:srgbClr val="56A0D3"/>
      </a:accent3>
      <a:accent4>
        <a:srgbClr val="79C142"/>
      </a:accent4>
      <a:accent5>
        <a:srgbClr val="FFD357"/>
      </a:accent5>
      <a:accent6>
        <a:srgbClr val="575656"/>
      </a:accent6>
      <a:hlink>
        <a:srgbClr val="F36D20"/>
      </a:hlink>
      <a:folHlink>
        <a:srgbClr val="F36D20"/>
      </a:folHlink>
    </a:clrScheme>
    <a:fontScheme name="Custom 6">
      <a:majorFont>
        <a:latin typeface="Helvetica 65 Medium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I theme 2" id="{FCDA4C00-75BE-4AF4-9E21-2517C003A846}" vid="{6CA28A04-2963-4227-902C-4988388071A0}"/>
    </a:ext>
  </a:extLst>
</a:theme>
</file>

<file path=ppt/theme/theme2.xml><?xml version="1.0" encoding="utf-8"?>
<a:theme xmlns:a="http://schemas.openxmlformats.org/drawingml/2006/main" name="1_Office Theme">
  <a:themeElements>
    <a:clrScheme name="SAMI Brand Colors">
      <a:dk1>
        <a:srgbClr val="005BAB"/>
      </a:dk1>
      <a:lt1>
        <a:srgbClr val="FFFFFF"/>
      </a:lt1>
      <a:dk2>
        <a:srgbClr val="FFFFFF"/>
      </a:dk2>
      <a:lt2>
        <a:srgbClr val="FFFFFF"/>
      </a:lt2>
      <a:accent1>
        <a:srgbClr val="F37937"/>
      </a:accent1>
      <a:accent2>
        <a:srgbClr val="005BAB"/>
      </a:accent2>
      <a:accent3>
        <a:srgbClr val="56A0D3"/>
      </a:accent3>
      <a:accent4>
        <a:srgbClr val="79C142"/>
      </a:accent4>
      <a:accent5>
        <a:srgbClr val="FFD357"/>
      </a:accent5>
      <a:accent6>
        <a:srgbClr val="575656"/>
      </a:accent6>
      <a:hlink>
        <a:srgbClr val="F36D20"/>
      </a:hlink>
      <a:folHlink>
        <a:srgbClr val="F36D20"/>
      </a:folHlink>
    </a:clrScheme>
    <a:fontScheme name="Custom 6">
      <a:majorFont>
        <a:latin typeface="Helvetica 65 Medium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SAMI theme 2</Template>
  <TotalTime>11463</TotalTime>
  <Words>769</Words>
  <Application>Microsoft Office PowerPoint</Application>
  <PresentationFormat>Widescreen</PresentationFormat>
  <Paragraphs>125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</vt:lpstr>
      <vt:lpstr>Helvetica 65 Medium</vt:lpstr>
      <vt:lpstr>SAMI theme 2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/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for SAMI</dc:title>
  <dc:creator>Abu Khalid</dc:creator>
  <cp:lastModifiedBy>Mark Broussard</cp:lastModifiedBy>
  <cp:revision>29</cp:revision>
  <dcterms:created xsi:type="dcterms:W3CDTF">2022-10-11T17:18:40Z</dcterms:created>
  <dcterms:modified xsi:type="dcterms:W3CDTF">2025-01-06T17:38:11Z</dcterms:modified>
</cp:coreProperties>
</file>