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19"/>
  </p:notesMasterIdLst>
  <p:sldIdLst>
    <p:sldId id="256" r:id="rId3"/>
    <p:sldId id="505" r:id="rId4"/>
    <p:sldId id="516" r:id="rId5"/>
    <p:sldId id="507" r:id="rId6"/>
    <p:sldId id="517" r:id="rId7"/>
    <p:sldId id="508" r:id="rId8"/>
    <p:sldId id="504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576E-02CC-4C68-991A-DD68182966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C6D11-71AE-4841-A929-9D2A3398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66DA4-9440-FE4E-B877-EF47CF8129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49F-90CE-F191-B8E1-653A265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43821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D226-31A6-F376-B0B6-390054D7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207363"/>
            <a:ext cx="11043821" cy="49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E741-92ED-B358-1E5E-9CB62396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09EB-E130-9D6F-0F87-3F556CD9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1709738"/>
            <a:ext cx="110349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0C72-9527-0131-3F48-68A89E76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49" y="4589463"/>
            <a:ext cx="1103494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C612-FFB3-0445-91D1-CCB77B39D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8CA61-4E0D-5901-CA0A-85C8CCEBD17E}"/>
              </a:ext>
            </a:extLst>
          </p:cNvPr>
          <p:cNvSpPr txBox="1"/>
          <p:nvPr/>
        </p:nvSpPr>
        <p:spPr>
          <a:xfrm>
            <a:off x="3048990" y="314443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APEX™</a:t>
            </a:r>
            <a:r>
              <a:rPr lang="en-US" sz="1800" dirty="0"/>
              <a:t> Quantifies and Trends Behavioral &amp; Functional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0476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49F-90CE-F191-B8E1-653A265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43821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D226-31A6-F376-B0B6-390054D7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207363"/>
            <a:ext cx="11043821" cy="49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E741-92ED-B358-1E5E-9CB62396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BCC9D-402F-4E26-2BA4-E8ED8E14D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25A2-14C2-F5C9-8E00-1AE6EEA5F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CF99E-0B6F-A5BB-E450-06C09CFD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52699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7B080-4EC5-985C-CE17-6A7EE3018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4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D1FA0-D82C-1E28-DC1A-3CEE76EE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457200"/>
            <a:ext cx="4203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F719E-C443-A2BA-C0DE-EAF9DC4E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2" y="2057400"/>
            <a:ext cx="42038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3CD3E2-9A25-9640-2B10-CD09F6ED5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3C-1021-3268-FADB-51CA6C76E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296139"/>
            <a:ext cx="5451629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4DDB-BF35-9AF3-C744-4EF854185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139"/>
            <a:ext cx="5439792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EE29D-EFAB-7A20-15B1-DFEE6EF0B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59FE8-151F-E4A2-B1E5-7B17F77D4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325" y="363981"/>
            <a:ext cx="11044238" cy="683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74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0279-396E-6DB4-2F11-6B89DEAE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296141"/>
            <a:ext cx="5420526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C96A-3115-BB54-06C5-8E8E75AF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50" y="1855433"/>
            <a:ext cx="5420526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E7BCB-FD5B-2590-2E1A-3958B97D3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141"/>
            <a:ext cx="5439792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EB6FF-23C5-FC26-CF4F-7497E7D2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5433"/>
            <a:ext cx="5439792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A9EBCE-FF50-F4AB-0B18-AC74451F4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BF8C97-C0E4-C8EC-F5E4-F4ADD30DB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372596"/>
            <a:ext cx="11036300" cy="798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448B-8DF4-27DD-9CFF-3A52DF99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D2B27-9F83-AC94-F5E3-4BFFAFB20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4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95CBB4-D253-2752-FFAC-70399EEA9466}"/>
              </a:ext>
            </a:extLst>
          </p:cNvPr>
          <p:cNvSpPr/>
          <p:nvPr/>
        </p:nvSpPr>
        <p:spPr>
          <a:xfrm>
            <a:off x="0" y="-17759"/>
            <a:ext cx="4758431" cy="6479152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8D73F-863B-941D-E13A-A6F7A571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5" y="439441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A100-309C-5A53-ABC9-1C2661E0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145" y="439442"/>
            <a:ext cx="660044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585656"/>
                </a:solidFill>
              </a:defRPr>
            </a:lvl2pPr>
            <a:lvl3pPr>
              <a:defRPr sz="2400">
                <a:solidFill>
                  <a:srgbClr val="585656"/>
                </a:solidFill>
              </a:defRPr>
            </a:lvl3pPr>
            <a:lvl4pPr>
              <a:defRPr sz="2000">
                <a:solidFill>
                  <a:srgbClr val="585656"/>
                </a:solidFill>
              </a:defRPr>
            </a:lvl4pPr>
            <a:lvl5pPr>
              <a:defRPr sz="2000">
                <a:solidFill>
                  <a:srgbClr val="5856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147C-9D81-E156-07F1-918A498D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45" y="20396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7229C-35C5-FBB5-FF37-BB19C8305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0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D55-E0E4-F6C7-9A26-23E2EFE3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1122363"/>
            <a:ext cx="1103494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241DD-81CA-7316-0EB7-4D7586DA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9" y="3602038"/>
            <a:ext cx="1103494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ECDB-D9F2-178C-A707-5AD945C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BCC9D-402F-4E26-2BA4-E8ED8E14D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09EB-E130-9D6F-0F87-3F556CD9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1709738"/>
            <a:ext cx="110349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0C72-9527-0131-3F48-68A89E76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49" y="4589463"/>
            <a:ext cx="1103494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C612-FFB3-0445-91D1-CCB77B39D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71EF9FE9-410F-6641-BEEA-7F90AEC532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8CA61-4E0D-5901-CA0A-85C8CCEBD17E}"/>
              </a:ext>
            </a:extLst>
          </p:cNvPr>
          <p:cNvSpPr txBox="1"/>
          <p:nvPr/>
        </p:nvSpPr>
        <p:spPr>
          <a:xfrm>
            <a:off x="3048990" y="314443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APEX™</a:t>
            </a:r>
            <a:r>
              <a:rPr lang="en-US" sz="1800" dirty="0"/>
              <a:t> Quantifies and Trends Behavioral &amp; Functional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8309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25A2-14C2-F5C9-8E00-1AE6EEA5F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CF99E-0B6F-A5BB-E450-06C09CFD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6"/>
            <a:ext cx="11052699" cy="69131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4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7B080-4EC5-985C-CE17-6A7EE3018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4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D1FA0-D82C-1E28-DC1A-3CEE76EE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457200"/>
            <a:ext cx="4203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F719E-C443-A2BA-C0DE-EAF9DC4E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2" y="2057400"/>
            <a:ext cx="42038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3CD3E2-9A25-9640-2B10-CD09F6ED5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3C-1021-3268-FADB-51CA6C76E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296139"/>
            <a:ext cx="5451629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4DDB-BF35-9AF3-C744-4EF854185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139"/>
            <a:ext cx="5439792" cy="4880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A0D3"/>
                </a:solidFill>
                <a:latin typeface="+mj-lt"/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EE29D-EFAB-7A20-15B1-DFEE6EF0B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A59FE8-151F-E4A2-B1E5-7B17F77D4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325" y="363981"/>
            <a:ext cx="11044238" cy="683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3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0279-396E-6DB4-2F11-6B89DEAE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296141"/>
            <a:ext cx="5420526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C96A-3115-BB54-06C5-8E8E75AF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50" y="1855433"/>
            <a:ext cx="5420526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E7BCB-FD5B-2590-2E1A-3958B97D3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141"/>
            <a:ext cx="5439792" cy="488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56A0D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EB6FF-23C5-FC26-CF4F-7497E7D2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5433"/>
            <a:ext cx="5439792" cy="4334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656"/>
                </a:solidFill>
              </a:defRPr>
            </a:lvl1pPr>
            <a:lvl2pPr>
              <a:defRPr>
                <a:solidFill>
                  <a:srgbClr val="585656"/>
                </a:solidFill>
              </a:defRPr>
            </a:lvl2pPr>
            <a:lvl3pPr>
              <a:defRPr>
                <a:solidFill>
                  <a:srgbClr val="585656"/>
                </a:solidFill>
              </a:defRPr>
            </a:lvl3pPr>
            <a:lvl4pPr>
              <a:defRPr>
                <a:solidFill>
                  <a:srgbClr val="585656"/>
                </a:solidFill>
              </a:defRPr>
            </a:lvl4pPr>
            <a:lvl5pPr>
              <a:defRPr>
                <a:solidFill>
                  <a:srgbClr val="5856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A9EBCE-FF50-F4AB-0B18-AC74451F4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BF8C97-C0E4-C8EC-F5E4-F4ADD30DB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372596"/>
            <a:ext cx="11036300" cy="798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8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448B-8DF4-27DD-9CFF-3A52DF99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D2B27-9F83-AC94-F5E3-4BFFAFB20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0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95CBB4-D253-2752-FFAC-70399EEA9466}"/>
              </a:ext>
            </a:extLst>
          </p:cNvPr>
          <p:cNvSpPr/>
          <p:nvPr/>
        </p:nvSpPr>
        <p:spPr>
          <a:xfrm>
            <a:off x="0" y="-17759"/>
            <a:ext cx="4758431" cy="6479152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8D73F-863B-941D-E13A-A6F7A571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5" y="439441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A100-309C-5A53-ABC9-1C2661E0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145" y="439442"/>
            <a:ext cx="660044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585656"/>
                </a:solidFill>
              </a:defRPr>
            </a:lvl2pPr>
            <a:lvl3pPr>
              <a:defRPr sz="2400">
                <a:solidFill>
                  <a:srgbClr val="585656"/>
                </a:solidFill>
              </a:defRPr>
            </a:lvl3pPr>
            <a:lvl4pPr>
              <a:defRPr sz="2000">
                <a:solidFill>
                  <a:srgbClr val="585656"/>
                </a:solidFill>
              </a:defRPr>
            </a:lvl4pPr>
            <a:lvl5pPr>
              <a:defRPr sz="2000">
                <a:solidFill>
                  <a:srgbClr val="5856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147C-9D81-E156-07F1-918A498D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45" y="20396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8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7229C-35C5-FBB5-FF37-BB19C8305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D55-E0E4-F6C7-9A26-23E2EFE3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1122363"/>
            <a:ext cx="1103494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241DD-81CA-7316-0EB7-4D7586DA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49" y="3602038"/>
            <a:ext cx="1103494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ECDB-D9F2-178C-A707-5AD945C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238" y="6478587"/>
            <a:ext cx="1652587" cy="365125"/>
          </a:xfrm>
          <a:prstGeom prst="rect">
            <a:avLst/>
          </a:prstGeom>
        </p:spPr>
        <p:txBody>
          <a:bodyPr/>
          <a:lstStyle/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94137-D35B-5B18-B125-6502CD6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E18F9-BC45-A446-E5B6-229FF74A05FE}"/>
              </a:ext>
            </a:extLst>
          </p:cNvPr>
          <p:cNvSpPr/>
          <p:nvPr/>
        </p:nvSpPr>
        <p:spPr>
          <a:xfrm>
            <a:off x="0" y="6468035"/>
            <a:ext cx="12192000" cy="389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EB4E-FFAC-C878-8911-DD77318746F0}"/>
              </a:ext>
            </a:extLst>
          </p:cNvPr>
          <p:cNvSpPr txBox="1"/>
          <p:nvPr/>
        </p:nvSpPr>
        <p:spPr>
          <a:xfrm>
            <a:off x="403411" y="6468035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samicorp.com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6736AA-7C53-5E6C-E373-B0AB3490D9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54" b="2"/>
          <a:stretch/>
        </p:blipFill>
        <p:spPr>
          <a:xfrm>
            <a:off x="5573468" y="6561528"/>
            <a:ext cx="1045064" cy="20297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318FB0-9F40-8949-25EE-AFD5D7B85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036" y="6492875"/>
            <a:ext cx="985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002DC4D-D178-4EC2-B018-00204B01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94137-D35B-5B18-B125-6502CD6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E18F9-BC45-A446-E5B6-229FF74A05FE}"/>
              </a:ext>
            </a:extLst>
          </p:cNvPr>
          <p:cNvSpPr/>
          <p:nvPr/>
        </p:nvSpPr>
        <p:spPr>
          <a:xfrm>
            <a:off x="0" y="6468035"/>
            <a:ext cx="12192000" cy="389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EB4E-FFAC-C878-8911-DD77318746F0}"/>
              </a:ext>
            </a:extLst>
          </p:cNvPr>
          <p:cNvSpPr txBox="1"/>
          <p:nvPr/>
        </p:nvSpPr>
        <p:spPr>
          <a:xfrm>
            <a:off x="403411" y="6468035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samicorp.com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6736AA-7C53-5E6C-E373-B0AB3490D9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6754" b="2"/>
          <a:stretch/>
        </p:blipFill>
        <p:spPr>
          <a:xfrm>
            <a:off x="5573468" y="6561528"/>
            <a:ext cx="1045064" cy="20297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318FB0-9F40-8949-25EE-AFD5D7B85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036" y="6492875"/>
            <a:ext cx="985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37C769E-2EB4-0448-ADE7-DBB5B4679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icorp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4CA89-59E9-D13A-A465-36897EEA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2128984"/>
            <a:ext cx="12191994" cy="4729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CF103-4B3D-4784-27B5-6B917DE0D166}"/>
              </a:ext>
            </a:extLst>
          </p:cNvPr>
          <p:cNvSpPr txBox="1"/>
          <p:nvPr/>
        </p:nvSpPr>
        <p:spPr>
          <a:xfrm>
            <a:off x="649045" y="262157"/>
            <a:ext cx="838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" pitchFamily="2" charset="0"/>
                <a:cs typeface="Times New Roman" pitchFamily="18" charset="0"/>
              </a:rPr>
              <a:t>The Reactive Power of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3D0C6-1833-6CED-40F9-F15C6B2C8233}"/>
              </a:ext>
            </a:extLst>
          </p:cNvPr>
          <p:cNvSpPr txBox="1"/>
          <p:nvPr/>
        </p:nvSpPr>
        <p:spPr>
          <a:xfrm>
            <a:off x="669365" y="1634794"/>
            <a:ext cx="291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cs typeface="Times New Roman" pitchFamily="18" charset="0"/>
              </a:rPr>
              <a:t>October 2024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C7DFE4FD-8D5A-7D2C-1F54-EBE6BF09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31" y="618548"/>
            <a:ext cx="2359704" cy="10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8AB8ADE-9AF0-04A8-342E-2BC6D2F50C1B}"/>
              </a:ext>
            </a:extLst>
          </p:cNvPr>
          <p:cNvSpPr txBox="1">
            <a:spLocks/>
          </p:cNvSpPr>
          <p:nvPr/>
        </p:nvSpPr>
        <p:spPr>
          <a:xfrm>
            <a:off x="599871" y="356499"/>
            <a:ext cx="10966315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Ancient Proverb</a:t>
            </a:r>
            <a:r>
              <a:rPr lang="en-US" sz="3600" b="1" baseline="30000" dirty="0"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A1085-EF46-6D2F-C759-CC302B5C937D}"/>
              </a:ext>
            </a:extLst>
          </p:cNvPr>
          <p:cNvSpPr txBox="1"/>
          <p:nvPr/>
        </p:nvSpPr>
        <p:spPr>
          <a:xfrm>
            <a:off x="5628086" y="1765120"/>
            <a:ext cx="62376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a typeface="Cambria" panose="02040503050406030204" pitchFamily="18" charset="0"/>
              </a:rPr>
              <a:t>For Want of a Nail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For want of a nail the shoe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For want of a shoe the horse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For want of a horse the rider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For want of a rider the message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For want of a message the battle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For want of a battle the kingdom was lost.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And all for the want of a horseshoe nail.</a:t>
            </a:r>
            <a:endParaRPr lang="en-US" sz="2400" dirty="0"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659F0-EE12-2561-9E5E-8E695C0A6BC8}"/>
              </a:ext>
            </a:extLst>
          </p:cNvPr>
          <p:cNvSpPr txBox="1"/>
          <p:nvPr/>
        </p:nvSpPr>
        <p:spPr>
          <a:xfrm>
            <a:off x="7690039" y="6066601"/>
            <a:ext cx="4057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 – Anonymous (Oldest versions attributed to </a:t>
            </a:r>
            <a:r>
              <a:rPr lang="en-US" sz="1200" i="1" dirty="0" err="1"/>
              <a:t>Friedank</a:t>
            </a:r>
            <a:r>
              <a:rPr lang="en-US" sz="1200" i="1" dirty="0"/>
              <a:t> c.1230)</a:t>
            </a:r>
          </a:p>
        </p:txBody>
      </p:sp>
      <p:pic>
        <p:nvPicPr>
          <p:cNvPr id="9" name="Picture 2" descr="Mustad Horseshoe Nail">
            <a:extLst>
              <a:ext uri="{FF2B5EF4-FFF2-40B4-BE49-F238E27FC236}">
                <a16:creationId xmlns:a16="http://schemas.microsoft.com/office/drawing/2014/main" id="{52E69A8E-5910-2B03-5E87-0ABC3280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39" y="1922779"/>
            <a:ext cx="3012440" cy="30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2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89B6F95-9A35-225B-B305-01F1C6A407B4}"/>
              </a:ext>
            </a:extLst>
          </p:cNvPr>
          <p:cNvSpPr txBox="1">
            <a:spLocks/>
          </p:cNvSpPr>
          <p:nvPr/>
        </p:nvSpPr>
        <p:spPr>
          <a:xfrm>
            <a:off x="478660" y="262399"/>
            <a:ext cx="11077800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Asset Management Analogy</a:t>
            </a:r>
            <a:endParaRPr lang="en-US" sz="3600" b="1" baseline="30000" dirty="0"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62DF7-D487-EE1F-5E79-FADA6A83A73F}"/>
              </a:ext>
            </a:extLst>
          </p:cNvPr>
          <p:cNvSpPr txBox="1"/>
          <p:nvPr/>
        </p:nvSpPr>
        <p:spPr>
          <a:xfrm>
            <a:off x="478660" y="1659285"/>
            <a:ext cx="73068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a typeface="Cambria" panose="02040503050406030204" pitchFamily="18" charset="0"/>
              </a:rPr>
              <a:t>For Want of a P3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Routine work order prioritized as P1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Emergent work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d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efers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c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ritical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e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quipment PM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Critical equipment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f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ailure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c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auses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e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xtended outage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Product deliveries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s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ignificantly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d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elayed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Key customers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d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epart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Affiliate’s business contracts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Entity loses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p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rofits or worse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And all for the want of a P3 priority</a:t>
            </a:r>
            <a:endParaRPr lang="en-US" sz="2400" dirty="0"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1F495-7BBF-82D6-AF85-B69FE23FC61A}"/>
              </a:ext>
            </a:extLst>
          </p:cNvPr>
          <p:cNvSpPr txBox="1"/>
          <p:nvPr/>
        </p:nvSpPr>
        <p:spPr>
          <a:xfrm rot="19001165">
            <a:off x="7191887" y="2397661"/>
            <a:ext cx="38105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Priority 1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Confirmed</a:t>
            </a:r>
          </a:p>
        </p:txBody>
      </p:sp>
    </p:spTree>
    <p:extLst>
      <p:ext uri="{BB962C8B-B14F-4D97-AF65-F5344CB8AC3E}">
        <p14:creationId xmlns:p14="http://schemas.microsoft.com/office/powerpoint/2010/main" val="396782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03D7AE-BED9-CA6B-BC12-C7AEC6174C3B}"/>
              </a:ext>
            </a:extLst>
          </p:cNvPr>
          <p:cNvSpPr txBox="1"/>
          <p:nvPr/>
        </p:nvSpPr>
        <p:spPr>
          <a:xfrm>
            <a:off x="492340" y="1505396"/>
            <a:ext cx="653300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For Want of a P3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Occasional occurrence – Low probability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0" i="0" dirty="0">
              <a:solidFill>
                <a:srgbClr val="202122"/>
              </a:solidFill>
              <a:effectLst/>
              <a:highlight>
                <a:srgbClr val="F9F9F9"/>
              </a:highlight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Routine occurrence creates a pattern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Pattern becomes a habit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Habit becomes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a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ccepted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b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ehavior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Behavior embeds in the culture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o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ver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t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ime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Reactivity is sustained by the culture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400" dirty="0">
              <a:highlight>
                <a:srgbClr val="F9F9F9"/>
              </a:highlight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Probability of undesired </a:t>
            </a:r>
            <a:r>
              <a:rPr lang="en-US" sz="2400" dirty="0">
                <a:highlight>
                  <a:srgbClr val="F9F9F9"/>
                </a:highlight>
                <a:ea typeface="Cambria" panose="02040503050406030204" pitchFamily="18" charset="0"/>
              </a:rPr>
              <a:t>o</a:t>
            </a:r>
            <a:r>
              <a:rPr lang="en-US" sz="2400" b="0" i="0" dirty="0">
                <a:effectLst/>
                <a:highlight>
                  <a:srgbClr val="F9F9F9"/>
                </a:highlight>
                <a:ea typeface="Cambria" panose="02040503050406030204" pitchFamily="18" charset="0"/>
              </a:rPr>
              <a:t>utcome is high</a:t>
            </a:r>
            <a:endParaRPr lang="en-US" sz="2400" dirty="0">
              <a:ea typeface="Cambria" panose="02040503050406030204" pitchFamily="18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6D3C2D6-4249-C140-6A5A-F460E5792ECB}"/>
              </a:ext>
            </a:extLst>
          </p:cNvPr>
          <p:cNvSpPr txBox="1">
            <a:spLocks/>
          </p:cNvSpPr>
          <p:nvPr/>
        </p:nvSpPr>
        <p:spPr>
          <a:xfrm>
            <a:off x="492340" y="247271"/>
            <a:ext cx="11044664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Reactive Culture Development</a:t>
            </a:r>
            <a:endParaRPr lang="en-US" sz="3600" b="1" baseline="30000" dirty="0">
              <a:ea typeface="Cambria" panose="02040503050406030204" pitchFamily="18" charset="0"/>
            </a:endParaRPr>
          </a:p>
        </p:txBody>
      </p:sp>
      <p:pic>
        <p:nvPicPr>
          <p:cNvPr id="12" name="Picture 2" descr="reactivity written on the keyboard button">
            <a:extLst>
              <a:ext uri="{FF2B5EF4-FFF2-40B4-BE49-F238E27FC236}">
                <a16:creationId xmlns:a16="http://schemas.microsoft.com/office/drawing/2014/main" id="{D0D3417F-309D-8BC4-E361-0FB9483F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53" y="1505396"/>
            <a:ext cx="4701538" cy="40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AFB5789-0E90-A8F0-DCA1-1E11AF1F1F75}"/>
              </a:ext>
            </a:extLst>
          </p:cNvPr>
          <p:cNvSpPr txBox="1"/>
          <p:nvPr/>
        </p:nvSpPr>
        <p:spPr>
          <a:xfrm>
            <a:off x="560960" y="1372829"/>
            <a:ext cx="10330328" cy="454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Forces must be mitigated from Micro outward to Macro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Ability to influence Core &amp; Macro forces diminishes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Focus on the individual roles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Training (</a:t>
            </a:r>
            <a:r>
              <a:rPr lang="en-US" sz="2400" i="1" dirty="0">
                <a:ea typeface="Cambria" panose="02040503050406030204" pitchFamily="18" charset="0"/>
              </a:rPr>
              <a:t>Technical &amp; Social Competency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Coaching (</a:t>
            </a:r>
            <a:r>
              <a:rPr lang="en-US" sz="2400" i="1" dirty="0">
                <a:ea typeface="Cambria" panose="02040503050406030204" pitchFamily="18" charset="0"/>
              </a:rPr>
              <a:t>Behavioral Compliance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Communication (</a:t>
            </a:r>
            <a:r>
              <a:rPr lang="en-US" sz="2400" i="1" dirty="0">
                <a:ea typeface="Cambria" panose="02040503050406030204" pitchFamily="18" charset="0"/>
              </a:rPr>
              <a:t>Coordination &amp; Synchronization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Fortify core functions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Managing System Governance (</a:t>
            </a:r>
            <a:r>
              <a:rPr lang="en-US" sz="2400" i="1" dirty="0">
                <a:ea typeface="Cambria" panose="02040503050406030204" pitchFamily="18" charset="0"/>
              </a:rPr>
              <a:t>Accountability, Role Definition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Measurement &amp; Reporting (</a:t>
            </a:r>
            <a:r>
              <a:rPr lang="en-US" sz="2400" i="1" dirty="0">
                <a:ea typeface="Cambria" panose="02040503050406030204" pitchFamily="18" charset="0"/>
              </a:rPr>
              <a:t>Visibility, Rewards, Communication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Leadership (</a:t>
            </a:r>
            <a:r>
              <a:rPr lang="en-US" sz="2400" i="1" dirty="0">
                <a:ea typeface="Cambria" panose="02040503050406030204" pitchFamily="18" charset="0"/>
              </a:rPr>
              <a:t>Vision Clarity, Values, Continuous Improvement Focus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2ED0681-21E5-74B4-9E0E-748FFFAEB92B}"/>
              </a:ext>
            </a:extLst>
          </p:cNvPr>
          <p:cNvSpPr txBox="1">
            <a:spLocks/>
          </p:cNvSpPr>
          <p:nvPr/>
        </p:nvSpPr>
        <p:spPr>
          <a:xfrm>
            <a:off x="560960" y="231844"/>
            <a:ext cx="11034409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Reactivity Mitigation</a:t>
            </a:r>
            <a:endParaRPr lang="en-US" sz="3600" b="1" baseline="30000" dirty="0"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66A9D1-7E15-3E4E-8040-FBBE97C8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25" y="1372829"/>
            <a:ext cx="4869181" cy="41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892512-316C-55CD-7932-992FD884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8618"/>
            <a:ext cx="12192000" cy="14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5F7D1-C2EC-F338-C6CD-C19A492E002E}"/>
              </a:ext>
            </a:extLst>
          </p:cNvPr>
          <p:cNvSpPr txBox="1"/>
          <p:nvPr/>
        </p:nvSpPr>
        <p:spPr>
          <a:xfrm>
            <a:off x="588320" y="1190085"/>
            <a:ext cx="9402959" cy="4477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Reactivity can be controlled but not eliminated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Transformation efforts must be targeted and structured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Technical (</a:t>
            </a:r>
            <a:r>
              <a:rPr lang="en-US" sz="2400" i="1" dirty="0">
                <a:ea typeface="Cambria" panose="02040503050406030204" pitchFamily="18" charset="0"/>
              </a:rPr>
              <a:t>Functional Focus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Managing System (</a:t>
            </a:r>
            <a:r>
              <a:rPr lang="en-US" sz="2400" i="1" dirty="0">
                <a:ea typeface="Cambria" panose="02040503050406030204" pitchFamily="18" charset="0"/>
              </a:rPr>
              <a:t>Operating Rhythm Focus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Change Management (</a:t>
            </a:r>
            <a:r>
              <a:rPr lang="en-US" sz="2400" i="1" dirty="0">
                <a:ea typeface="Cambria" panose="02040503050406030204" pitchFamily="18" charset="0"/>
              </a:rPr>
              <a:t>Behavioral Focus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Leadership Commitment (</a:t>
            </a:r>
            <a:r>
              <a:rPr lang="en-US" sz="2400" i="1" dirty="0">
                <a:ea typeface="Cambria" panose="02040503050406030204" pitchFamily="18" charset="0"/>
              </a:rPr>
              <a:t>Time, Resources &amp; Visible Support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Transformation is not a one and done effort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Cultural Forces Do Not Abate (</a:t>
            </a:r>
            <a:r>
              <a:rPr lang="en-US" sz="2400" i="1" dirty="0">
                <a:ea typeface="Cambria" panose="02040503050406030204" pitchFamily="18" charset="0"/>
              </a:rPr>
              <a:t>Variable But Always Present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Organizational Culture is Dynamic (</a:t>
            </a:r>
            <a:r>
              <a:rPr lang="en-US" sz="2400" i="1" dirty="0">
                <a:ea typeface="Cambria" panose="02040503050406030204" pitchFamily="18" charset="0"/>
              </a:rPr>
              <a:t>Turnover, Weakest Link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914400" lvl="1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Sustainability Takes Time (</a:t>
            </a:r>
            <a:r>
              <a:rPr lang="en-US" sz="2400" i="1" dirty="0">
                <a:ea typeface="Cambria" panose="02040503050406030204" pitchFamily="18" charset="0"/>
              </a:rPr>
              <a:t>Simple, But Not Easy!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F6C27EC-3482-7A06-A7A2-41CDFBA0BCFD}"/>
              </a:ext>
            </a:extLst>
          </p:cNvPr>
          <p:cNvSpPr txBox="1">
            <a:spLocks/>
          </p:cNvSpPr>
          <p:nvPr/>
        </p:nvSpPr>
        <p:spPr>
          <a:xfrm>
            <a:off x="461859" y="302055"/>
            <a:ext cx="11104327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Reactivity Mitigation (continued)</a:t>
            </a:r>
            <a:endParaRPr lang="en-US" sz="3600" b="1" baseline="30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4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EC4AF6-ECAA-FB4A-30DE-FD0D53B87DB7}"/>
              </a:ext>
            </a:extLst>
          </p:cNvPr>
          <p:cNvSpPr txBox="1">
            <a:spLocks/>
          </p:cNvSpPr>
          <p:nvPr/>
        </p:nvSpPr>
        <p:spPr>
          <a:xfrm>
            <a:off x="436880" y="406399"/>
            <a:ext cx="10972800" cy="599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ea typeface="Cambria" panose="02040503050406030204" pitchFamily="18" charset="0"/>
              </a:rPr>
              <a:t>The Reactive Power of 1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DE263E-6BA1-E5CC-5B9A-67BA2422E3E2}"/>
              </a:ext>
            </a:extLst>
          </p:cNvPr>
          <p:cNvSpPr txBox="1">
            <a:spLocks/>
          </p:cNvSpPr>
          <p:nvPr/>
        </p:nvSpPr>
        <p:spPr>
          <a:xfrm>
            <a:off x="1524000" y="4935593"/>
            <a:ext cx="9144000" cy="5994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latin typeface="+mn-lt"/>
                <a:ea typeface="Cambria" panose="02040503050406030204" pitchFamily="18" charset="0"/>
              </a:rPr>
              <a:t>The Transformative Challenge We Face!</a:t>
            </a:r>
            <a:endParaRPr lang="en-US" sz="3200" i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AE2CF-6563-A966-322C-C7BB8F524942}"/>
              </a:ext>
            </a:extLst>
          </p:cNvPr>
          <p:cNvSpPr txBox="1"/>
          <p:nvPr/>
        </p:nvSpPr>
        <p:spPr>
          <a:xfrm>
            <a:off x="5100320" y="2263262"/>
            <a:ext cx="4025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>
                <a:solidFill>
                  <a:schemeClr val="accent2"/>
                </a:solidFill>
              </a:rPr>
              <a:t>ACTIVITY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02CB4-26F6-0A5A-5FC7-4F1F30A22A85}"/>
              </a:ext>
            </a:extLst>
          </p:cNvPr>
          <p:cNvSpPr txBox="1"/>
          <p:nvPr/>
        </p:nvSpPr>
        <p:spPr>
          <a:xfrm>
            <a:off x="3722499" y="226326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>
                <a:solidFill>
                  <a:schemeClr val="accent2"/>
                </a:solidFill>
              </a:rPr>
              <a:t>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2FDAF-86E8-064A-ACD6-B8AD80D519A7}"/>
              </a:ext>
            </a:extLst>
          </p:cNvPr>
          <p:cNvSpPr txBox="1"/>
          <p:nvPr/>
        </p:nvSpPr>
        <p:spPr>
          <a:xfrm>
            <a:off x="2920794" y="2263259"/>
            <a:ext cx="1992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>
                <a:solidFill>
                  <a:schemeClr val="accent2"/>
                </a:solidFill>
              </a:rPr>
              <a:t>PRO</a:t>
            </a:r>
          </a:p>
        </p:txBody>
      </p:sp>
    </p:spTree>
    <p:extLst>
      <p:ext uri="{BB962C8B-B14F-4D97-AF65-F5344CB8AC3E}">
        <p14:creationId xmlns:p14="http://schemas.microsoft.com/office/powerpoint/2010/main" val="5584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27B6-C190-31A4-0C0F-F0E57124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4" y="3049499"/>
            <a:ext cx="5426766" cy="759002"/>
          </a:xfrm>
        </p:spPr>
        <p:txBody>
          <a:bodyPr>
            <a:noAutofit/>
          </a:bodyPr>
          <a:lstStyle/>
          <a:p>
            <a:r>
              <a:rPr lang="en-US" sz="5200" dirty="0"/>
              <a:t>Questions / Comments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0149B6-2909-80C3-03D0-1613AB42E591}"/>
              </a:ext>
            </a:extLst>
          </p:cNvPr>
          <p:cNvCxnSpPr/>
          <p:nvPr/>
        </p:nvCxnSpPr>
        <p:spPr>
          <a:xfrm>
            <a:off x="834886" y="2126974"/>
            <a:ext cx="5426765" cy="0"/>
          </a:xfrm>
          <a:prstGeom prst="line">
            <a:avLst/>
          </a:prstGeom>
          <a:ln w="15875">
            <a:solidFill>
              <a:srgbClr val="F36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72ED89-85DB-CD48-A129-826A8B7CD474}"/>
              </a:ext>
            </a:extLst>
          </p:cNvPr>
          <p:cNvCxnSpPr/>
          <p:nvPr/>
        </p:nvCxnSpPr>
        <p:spPr>
          <a:xfrm>
            <a:off x="834886" y="5317435"/>
            <a:ext cx="5426765" cy="0"/>
          </a:xfrm>
          <a:prstGeom prst="line">
            <a:avLst/>
          </a:prstGeom>
          <a:ln w="15875">
            <a:solidFill>
              <a:srgbClr val="F36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E13ABE-9357-1387-20AA-6A05424F2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955" y="0"/>
            <a:ext cx="5340045" cy="6447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FB0BA-6135-2A3A-AECD-E16159DC15EF}"/>
              </a:ext>
            </a:extLst>
          </p:cNvPr>
          <p:cNvSpPr txBox="1"/>
          <p:nvPr/>
        </p:nvSpPr>
        <p:spPr>
          <a:xfrm>
            <a:off x="1798320" y="5651062"/>
            <a:ext cx="354172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: info@samicorp.com</a:t>
            </a:r>
            <a:endParaRPr lang="en-US" sz="1800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0CD5D742-8269-E2D8-1792-9C806AD3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1" y="559889"/>
            <a:ext cx="2359704" cy="10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B9FF986-174B-8AEA-BCEC-42A21C6A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50" y="1033492"/>
            <a:ext cx="5420526" cy="4882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Mark Broussard – President &amp; CEO</a:t>
            </a:r>
          </a:p>
        </p:txBody>
      </p:sp>
      <p:pic>
        <p:nvPicPr>
          <p:cNvPr id="2" name="Picture 1" descr="A person in a suit speak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9821A434-9AE5-8FAA-1A69-4F832FC79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321"/>
          <a:stretch/>
        </p:blipFill>
        <p:spPr>
          <a:xfrm>
            <a:off x="7558392" y="1832004"/>
            <a:ext cx="4153648" cy="4098216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BE45B-D563-238A-D97F-BF017FE7D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234980"/>
            <a:ext cx="11036300" cy="798512"/>
          </a:xfrm>
        </p:spPr>
        <p:txBody>
          <a:bodyPr>
            <a:normAutofit/>
          </a:bodyPr>
          <a:lstStyle/>
          <a:p>
            <a:r>
              <a:rPr lang="en-US" dirty="0"/>
              <a:t>The Author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2E7299-6B2B-1237-12C5-DA009FF2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263" y="1521764"/>
            <a:ext cx="6592237" cy="433423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Education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BSME from University of Louisiana Lafayette (85)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MBA Studies Louisiana State University (92)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Industry Experience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Aerospace - </a:t>
            </a:r>
            <a:r>
              <a:rPr lang="en-US" sz="1600" i="1" dirty="0">
                <a:solidFill>
                  <a:schemeClr val="tx1"/>
                </a:solidFill>
              </a:rPr>
              <a:t>Pratt &amp; Whitney </a:t>
            </a:r>
            <a:r>
              <a:rPr lang="en-US" sz="1600" dirty="0">
                <a:solidFill>
                  <a:schemeClr val="tx1"/>
                </a:solidFill>
              </a:rPr>
              <a:t>– Maintenance Engineer (85)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Chemical – </a:t>
            </a:r>
            <a:r>
              <a:rPr lang="en-US" sz="1600" i="1" dirty="0">
                <a:solidFill>
                  <a:schemeClr val="tx1"/>
                </a:solidFill>
              </a:rPr>
              <a:t>ICI Chemical/Rubicon </a:t>
            </a:r>
            <a:r>
              <a:rPr lang="en-US" sz="1600" dirty="0">
                <a:solidFill>
                  <a:schemeClr val="tx1"/>
                </a:solidFill>
              </a:rPr>
              <a:t>– Maintenance Engineer (90)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Research &amp; Development – </a:t>
            </a:r>
            <a:r>
              <a:rPr lang="en-US" sz="1600" i="1" dirty="0">
                <a:solidFill>
                  <a:schemeClr val="tx1"/>
                </a:solidFill>
              </a:rPr>
              <a:t>General Dynamics </a:t>
            </a:r>
            <a:r>
              <a:rPr lang="en-US" sz="1600" dirty="0">
                <a:solidFill>
                  <a:schemeClr val="tx1"/>
                </a:solidFill>
              </a:rPr>
              <a:t>–Reliability Engineer (92)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Automotive – </a:t>
            </a:r>
            <a:r>
              <a:rPr lang="en-US" sz="1600" i="1" dirty="0">
                <a:solidFill>
                  <a:schemeClr val="tx1"/>
                </a:solidFill>
              </a:rPr>
              <a:t>Stewart &amp; Stevenson </a:t>
            </a:r>
            <a:r>
              <a:rPr lang="en-US" sz="1600" dirty="0">
                <a:solidFill>
                  <a:schemeClr val="tx1"/>
                </a:solidFill>
              </a:rPr>
              <a:t>– Reliability Manager (94)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EPC - </a:t>
            </a:r>
            <a:r>
              <a:rPr lang="en-US" sz="1600" i="1" dirty="0">
                <a:solidFill>
                  <a:schemeClr val="tx1"/>
                </a:solidFill>
              </a:rPr>
              <a:t>Fluor Engineering </a:t>
            </a:r>
            <a:r>
              <a:rPr lang="en-US" sz="1600" dirty="0">
                <a:solidFill>
                  <a:schemeClr val="tx1"/>
                </a:solidFill>
              </a:rPr>
              <a:t>– Reliability Manager (95)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Consulting Experience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Fluor Corporation </a:t>
            </a:r>
            <a:r>
              <a:rPr lang="en-US" sz="1600" dirty="0">
                <a:solidFill>
                  <a:schemeClr val="tx1"/>
                </a:solidFill>
              </a:rPr>
              <a:t>– Managing Director (97)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Day &amp; Zimmerman </a:t>
            </a:r>
            <a:r>
              <a:rPr lang="en-US" sz="1600" dirty="0">
                <a:solidFill>
                  <a:schemeClr val="tx1"/>
                </a:solidFill>
              </a:rPr>
              <a:t>– Business Development Executive (00)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Independent</a:t>
            </a:r>
            <a:r>
              <a:rPr lang="en-US" sz="1600" dirty="0">
                <a:solidFill>
                  <a:schemeClr val="tx1"/>
                </a:solidFill>
              </a:rPr>
              <a:t> – Consulting Manager (01)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SAMI – </a:t>
            </a:r>
            <a:r>
              <a:rPr lang="en-US" sz="1600" dirty="0">
                <a:solidFill>
                  <a:schemeClr val="tx1"/>
                </a:solidFill>
              </a:rPr>
              <a:t>Progression from Consulting Manager (02) to President &amp; CEO (Current)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0A62-4426-487C-6B12-CD640D41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770" y="1420238"/>
            <a:ext cx="10038945" cy="21498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Presenting Issue</a:t>
            </a:r>
          </a:p>
          <a:p>
            <a:pPr marL="0" indent="0" algn="just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latin typeface="+mn-lt"/>
                <a:ea typeface="Cambria" panose="02040503050406030204" pitchFamily="18" charset="0"/>
              </a:rPr>
              <a:t>“Why can one individual inject and sustain organizational reactivity?”</a:t>
            </a:r>
          </a:p>
        </p:txBody>
      </p:sp>
    </p:spTree>
    <p:extLst>
      <p:ext uri="{BB962C8B-B14F-4D97-AF65-F5344CB8AC3E}">
        <p14:creationId xmlns:p14="http://schemas.microsoft.com/office/powerpoint/2010/main" val="49341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A4391B-EA66-4B35-1E6E-CBE89E47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8618"/>
            <a:ext cx="12192000" cy="14938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B75978C-15D7-2BA2-A7E6-F231968511FB}"/>
              </a:ext>
            </a:extLst>
          </p:cNvPr>
          <p:cNvSpPr txBox="1">
            <a:spLocks/>
          </p:cNvSpPr>
          <p:nvPr/>
        </p:nvSpPr>
        <p:spPr>
          <a:xfrm>
            <a:off x="453795" y="276957"/>
            <a:ext cx="11284409" cy="10984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Organizational Culture Analysis : </a:t>
            </a:r>
            <a:r>
              <a:rPr lang="en-US" sz="3600" b="1" i="1" dirty="0">
                <a:ea typeface="Cambria" panose="02040503050406030204" pitchFamily="18" charset="0"/>
              </a:rPr>
              <a:t>Assumptions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0D3F3-281D-E64A-66B4-CE982665AF69}"/>
              </a:ext>
            </a:extLst>
          </p:cNvPr>
          <p:cNvGrpSpPr/>
          <p:nvPr/>
        </p:nvGrpSpPr>
        <p:grpSpPr>
          <a:xfrm>
            <a:off x="6003770" y="1238172"/>
            <a:ext cx="4646428" cy="4646428"/>
            <a:chOff x="7476105" y="1562018"/>
            <a:chExt cx="4646428" cy="46464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21E07F-D51A-F74A-6A64-23F14D72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105" y="1562018"/>
              <a:ext cx="4646428" cy="4646428"/>
            </a:xfrm>
            <a:prstGeom prst="rect">
              <a:avLst/>
            </a:prstGeom>
          </p:spPr>
        </p:pic>
        <p:sp>
          <p:nvSpPr>
            <p:cNvPr id="13" name="Title 3">
              <a:extLst>
                <a:ext uri="{FF2B5EF4-FFF2-40B4-BE49-F238E27FC236}">
                  <a16:creationId xmlns:a16="http://schemas.microsoft.com/office/drawing/2014/main" id="{3D8B17E8-8620-F118-DC72-393D9C97565C}"/>
                </a:ext>
              </a:extLst>
            </p:cNvPr>
            <p:cNvSpPr txBox="1">
              <a:spLocks/>
            </p:cNvSpPr>
            <p:nvPr/>
          </p:nvSpPr>
          <p:spPr>
            <a:xfrm>
              <a:off x="9143999" y="3768882"/>
              <a:ext cx="1310640" cy="46871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>
                  <a:latin typeface="+mn-lt"/>
                  <a:ea typeface="Cambria" panose="02040503050406030204" pitchFamily="18" charset="0"/>
                </a:rPr>
                <a:t>Operating Entity</a:t>
              </a: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35D3D10B-0D7E-344D-3EAE-16FBD6E81094}"/>
              </a:ext>
            </a:extLst>
          </p:cNvPr>
          <p:cNvSpPr txBox="1">
            <a:spLocks/>
          </p:cNvSpPr>
          <p:nvPr/>
        </p:nvSpPr>
        <p:spPr>
          <a:xfrm>
            <a:off x="614572" y="4215305"/>
            <a:ext cx="6096000" cy="61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Independent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Homogenous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Solitary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Integrated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Static</a:t>
            </a: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5048C0F9-8511-1FF7-D3F4-FEF5D8AE013E}"/>
              </a:ext>
            </a:extLst>
          </p:cNvPr>
          <p:cNvSpPr/>
          <p:nvPr/>
        </p:nvSpPr>
        <p:spPr>
          <a:xfrm>
            <a:off x="223412" y="1637705"/>
            <a:ext cx="3759200" cy="383032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1D934000-6A0E-056D-679F-7C066E15BD0F}"/>
              </a:ext>
            </a:extLst>
          </p:cNvPr>
          <p:cNvSpPr txBox="1">
            <a:spLocks/>
          </p:cNvSpPr>
          <p:nvPr/>
        </p:nvSpPr>
        <p:spPr>
          <a:xfrm>
            <a:off x="529491" y="239385"/>
            <a:ext cx="11073504" cy="6122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Macro-Cultural Forces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737626-6D44-2CD7-A6F1-329D6293D746}"/>
              </a:ext>
            </a:extLst>
          </p:cNvPr>
          <p:cNvGrpSpPr/>
          <p:nvPr/>
        </p:nvGrpSpPr>
        <p:grpSpPr>
          <a:xfrm>
            <a:off x="6003770" y="1548873"/>
            <a:ext cx="4646428" cy="4646428"/>
            <a:chOff x="7476105" y="1562018"/>
            <a:chExt cx="4646428" cy="46464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3F2B9C-37F3-7932-994B-EA0B1AD0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6105" y="1562018"/>
              <a:ext cx="4646428" cy="4646428"/>
            </a:xfrm>
            <a:prstGeom prst="rect">
              <a:avLst/>
            </a:prstGeom>
          </p:spPr>
        </p:pic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E0F783EE-2DC8-E73B-FCAA-B1E4218037FD}"/>
                </a:ext>
              </a:extLst>
            </p:cNvPr>
            <p:cNvSpPr txBox="1">
              <a:spLocks/>
            </p:cNvSpPr>
            <p:nvPr/>
          </p:nvSpPr>
          <p:spPr>
            <a:xfrm>
              <a:off x="9143999" y="3768882"/>
              <a:ext cx="1310640" cy="46871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>
                  <a:latin typeface="+mn-lt"/>
                  <a:ea typeface="Cambria" panose="02040503050406030204" pitchFamily="18" charset="0"/>
                </a:rPr>
                <a:t>Operating Entity</a:t>
              </a:r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1C65CDF5-7688-B9AB-0221-AA2694930F2E}"/>
              </a:ext>
            </a:extLst>
          </p:cNvPr>
          <p:cNvSpPr txBox="1">
            <a:spLocks/>
          </p:cNvSpPr>
          <p:nvPr/>
        </p:nvSpPr>
        <p:spPr>
          <a:xfrm>
            <a:off x="414862" y="3947213"/>
            <a:ext cx="6096000" cy="61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Chronemic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Geopolitical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Regional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Societal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475005-26FA-F919-2968-1D7A77606901}"/>
              </a:ext>
            </a:extLst>
          </p:cNvPr>
          <p:cNvSpPr/>
          <p:nvPr/>
        </p:nvSpPr>
        <p:spPr>
          <a:xfrm>
            <a:off x="5635286" y="1222520"/>
            <a:ext cx="5449112" cy="5115185"/>
          </a:xfrm>
          <a:prstGeom prst="ellipse">
            <a:avLst/>
          </a:prstGeom>
          <a:noFill/>
          <a:ln w="2222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560B2E-7FA8-E6FC-C82D-B39C65F7FA5E}"/>
              </a:ext>
            </a:extLst>
          </p:cNvPr>
          <p:cNvSpPr/>
          <p:nvPr/>
        </p:nvSpPr>
        <p:spPr>
          <a:xfrm>
            <a:off x="6046788" y="1542117"/>
            <a:ext cx="4560391" cy="4557270"/>
          </a:xfrm>
          <a:prstGeom prst="ellipse">
            <a:avLst/>
          </a:prstGeom>
          <a:noFill/>
          <a:ln w="1016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5DBB54-1AE6-F387-78FD-4685FFE4403B}"/>
              </a:ext>
            </a:extLst>
          </p:cNvPr>
          <p:cNvSpPr/>
          <p:nvPr/>
        </p:nvSpPr>
        <p:spPr>
          <a:xfrm>
            <a:off x="6289905" y="1834742"/>
            <a:ext cx="4104640" cy="407930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06FA2-70C4-E1D8-2A89-D6B127C2BF26}"/>
              </a:ext>
            </a:extLst>
          </p:cNvPr>
          <p:cNvSpPr txBox="1">
            <a:spLocks/>
          </p:cNvSpPr>
          <p:nvPr/>
        </p:nvSpPr>
        <p:spPr>
          <a:xfrm>
            <a:off x="447040" y="2434002"/>
            <a:ext cx="5527039" cy="2961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Linear View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Sequential Focus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Singular, Small, Precise Events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Order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Activity Focus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Time as Distinct Product 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3A6DB187-15B3-CEDB-AC39-4D21B41E1109}"/>
              </a:ext>
            </a:extLst>
          </p:cNvPr>
          <p:cNvSpPr txBox="1">
            <a:spLocks/>
          </p:cNvSpPr>
          <p:nvPr/>
        </p:nvSpPr>
        <p:spPr>
          <a:xfrm>
            <a:off x="6786880" y="2357912"/>
            <a:ext cx="4958080" cy="31138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Less Solidified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Non-Sequential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Multiple, Large, Fluid Events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Change Oriented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Relationship Focus </a:t>
            </a:r>
          </a:p>
          <a:p>
            <a:pPr marL="457200" indent="-457200" algn="l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Promptness Less Vital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57FBC626-A95F-9239-77A0-D5D3A429DEE2}"/>
              </a:ext>
            </a:extLst>
          </p:cNvPr>
          <p:cNvSpPr txBox="1">
            <a:spLocks/>
          </p:cNvSpPr>
          <p:nvPr/>
        </p:nvSpPr>
        <p:spPr>
          <a:xfrm>
            <a:off x="71120" y="1486350"/>
            <a:ext cx="4958080" cy="907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ea typeface="Cambria" panose="02040503050406030204" pitchFamily="18" charset="0"/>
              </a:rPr>
              <a:t>Monochronic</a:t>
            </a:r>
          </a:p>
        </p:txBody>
      </p:sp>
      <p:sp>
        <p:nvSpPr>
          <p:cNvPr id="47" name="Title 3">
            <a:extLst>
              <a:ext uri="{FF2B5EF4-FFF2-40B4-BE49-F238E27FC236}">
                <a16:creationId xmlns:a16="http://schemas.microsoft.com/office/drawing/2014/main" id="{793D9607-CC4E-F9B7-7C4E-B919655DE432}"/>
              </a:ext>
            </a:extLst>
          </p:cNvPr>
          <p:cNvSpPr txBox="1">
            <a:spLocks/>
          </p:cNvSpPr>
          <p:nvPr/>
        </p:nvSpPr>
        <p:spPr>
          <a:xfrm>
            <a:off x="6553200" y="1486350"/>
            <a:ext cx="4958080" cy="907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ea typeface="Cambria" panose="02040503050406030204" pitchFamily="18" charset="0"/>
              </a:rPr>
              <a:t>Polychronic</a:t>
            </a: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F01AD93F-2C17-8438-2E08-7E7242E4558D}"/>
              </a:ext>
            </a:extLst>
          </p:cNvPr>
          <p:cNvSpPr txBox="1">
            <a:spLocks/>
          </p:cNvSpPr>
          <p:nvPr/>
        </p:nvSpPr>
        <p:spPr>
          <a:xfrm>
            <a:off x="529724" y="269366"/>
            <a:ext cx="10888710" cy="9078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ea typeface="Cambria" panose="02040503050406030204" pitchFamily="18" charset="0"/>
              </a:rPr>
              <a:t>Chronemic Forces</a:t>
            </a:r>
          </a:p>
        </p:txBody>
      </p:sp>
    </p:spTree>
    <p:extLst>
      <p:ext uri="{BB962C8B-B14F-4D97-AF65-F5344CB8AC3E}">
        <p14:creationId xmlns:p14="http://schemas.microsoft.com/office/powerpoint/2010/main" val="42407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E9435E58-250B-B660-F998-65D6EB00D5E5}"/>
              </a:ext>
            </a:extLst>
          </p:cNvPr>
          <p:cNvSpPr txBox="1">
            <a:spLocks/>
          </p:cNvSpPr>
          <p:nvPr/>
        </p:nvSpPr>
        <p:spPr>
          <a:xfrm>
            <a:off x="497839" y="261329"/>
            <a:ext cx="11068347" cy="6122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Core-Cultural Forces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9D49281-473E-6758-0C0C-75BFD03D218C}"/>
              </a:ext>
            </a:extLst>
          </p:cNvPr>
          <p:cNvSpPr txBox="1">
            <a:spLocks/>
          </p:cNvSpPr>
          <p:nvPr/>
        </p:nvSpPr>
        <p:spPr>
          <a:xfrm>
            <a:off x="717847" y="4120329"/>
            <a:ext cx="6096000" cy="61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Competitive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Political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Governance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Technical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Economic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2CD79D-3BAF-BFD0-FB37-572AE99744DA}"/>
              </a:ext>
            </a:extLst>
          </p:cNvPr>
          <p:cNvGrpSpPr/>
          <p:nvPr/>
        </p:nvGrpSpPr>
        <p:grpSpPr>
          <a:xfrm>
            <a:off x="5679127" y="873551"/>
            <a:ext cx="5887059" cy="5410760"/>
            <a:chOff x="5532780" y="1297858"/>
            <a:chExt cx="5887059" cy="54107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74F9DF-8E5B-8135-F6FF-DB3521FA3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7538" y="1297858"/>
              <a:ext cx="5702301" cy="54107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535402-FDD5-810B-F682-B1730BCC2A72}"/>
                </a:ext>
              </a:extLst>
            </p:cNvPr>
            <p:cNvSpPr txBox="1"/>
            <p:nvPr/>
          </p:nvSpPr>
          <p:spPr>
            <a:xfrm>
              <a:off x="8895700" y="2018664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Corporate Functions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3C11A5-00CA-3226-0074-994C8C2049ED}"/>
                </a:ext>
              </a:extLst>
            </p:cNvPr>
            <p:cNvSpPr txBox="1"/>
            <p:nvPr/>
          </p:nvSpPr>
          <p:spPr>
            <a:xfrm>
              <a:off x="7113578" y="5675509"/>
              <a:ext cx="2910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Entity Underlying Structure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6B3494-B614-F359-B18B-20BC967C3300}"/>
                </a:ext>
              </a:extLst>
            </p:cNvPr>
            <p:cNvSpPr txBox="1"/>
            <p:nvPr/>
          </p:nvSpPr>
          <p:spPr>
            <a:xfrm>
              <a:off x="5532780" y="2625211"/>
              <a:ext cx="1061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Affiliates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BA292E0-96B3-A23F-F468-D2790C9F114B}"/>
                </a:ext>
              </a:extLst>
            </p:cNvPr>
            <p:cNvCxnSpPr>
              <a:cxnSpLocks/>
            </p:cNvCxnSpPr>
            <p:nvPr/>
          </p:nvCxnSpPr>
          <p:spPr>
            <a:xfrm>
              <a:off x="6667500" y="2908874"/>
              <a:ext cx="708660" cy="375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0F5321E-5A0A-F1DA-E70A-19B8EF42FB23}"/>
                </a:ext>
              </a:extLst>
            </p:cNvPr>
            <p:cNvCxnSpPr>
              <a:cxnSpLocks/>
            </p:cNvCxnSpPr>
            <p:nvPr/>
          </p:nvCxnSpPr>
          <p:spPr>
            <a:xfrm>
              <a:off x="6289040" y="2994543"/>
              <a:ext cx="695960" cy="937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700E73-0563-914B-8AB3-538766B45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1088" y="2382321"/>
              <a:ext cx="1052832" cy="13330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36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CD49989-0296-1556-615C-EA3808BD14BC}"/>
              </a:ext>
            </a:extLst>
          </p:cNvPr>
          <p:cNvSpPr txBox="1">
            <a:spLocks/>
          </p:cNvSpPr>
          <p:nvPr/>
        </p:nvSpPr>
        <p:spPr>
          <a:xfrm>
            <a:off x="497840" y="264454"/>
            <a:ext cx="11097530" cy="6122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Micro-Cultural Forces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0E49159-344D-7EB8-C0A3-01D7AD771EA7}"/>
              </a:ext>
            </a:extLst>
          </p:cNvPr>
          <p:cNvSpPr txBox="1">
            <a:spLocks/>
          </p:cNvSpPr>
          <p:nvPr/>
        </p:nvSpPr>
        <p:spPr>
          <a:xfrm>
            <a:off x="716551" y="4123454"/>
            <a:ext cx="6096000" cy="61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Procedural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Peer Pressure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Risk Aversion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Functional</a:t>
            </a:r>
          </a:p>
          <a:p>
            <a:pPr marL="571500" indent="-571500" algn="l"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  <a:ea typeface="Cambria" panose="02040503050406030204" pitchFamily="18" charset="0"/>
              </a:rPr>
              <a:t>Behavioral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8AAC82-EE95-0388-889B-A533B7AE357A}"/>
              </a:ext>
            </a:extLst>
          </p:cNvPr>
          <p:cNvGrpSpPr/>
          <p:nvPr/>
        </p:nvGrpSpPr>
        <p:grpSpPr>
          <a:xfrm>
            <a:off x="5643004" y="876676"/>
            <a:ext cx="5952366" cy="5410760"/>
            <a:chOff x="5467473" y="1297858"/>
            <a:chExt cx="5952366" cy="54107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291748-93F5-E7AA-D72B-C6D55CA9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7538" y="1297858"/>
              <a:ext cx="5702301" cy="54107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90B78-E682-9E84-7544-82531C01B355}"/>
                </a:ext>
              </a:extLst>
            </p:cNvPr>
            <p:cNvSpPr txBox="1"/>
            <p:nvPr/>
          </p:nvSpPr>
          <p:spPr>
            <a:xfrm>
              <a:off x="8895700" y="201866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Business Functions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A0CBD4-D842-5DA8-DC86-F8108852B6D1}"/>
                </a:ext>
              </a:extLst>
            </p:cNvPr>
            <p:cNvSpPr txBox="1"/>
            <p:nvPr/>
          </p:nvSpPr>
          <p:spPr>
            <a:xfrm>
              <a:off x="7113578" y="5675610"/>
              <a:ext cx="3087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Affiliate Underlying Structure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644D8D-1968-E2C4-3688-8905812C1426}"/>
                </a:ext>
              </a:extLst>
            </p:cNvPr>
            <p:cNvSpPr txBox="1"/>
            <p:nvPr/>
          </p:nvSpPr>
          <p:spPr>
            <a:xfrm>
              <a:off x="5467473" y="257706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Leadership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1D7027-66F3-0E69-A5E2-5F9F09297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67500" y="2908874"/>
              <a:ext cx="708660" cy="375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F3DF1C-9589-1801-16E6-4D43AC778117}"/>
                </a:ext>
              </a:extLst>
            </p:cNvPr>
            <p:cNvCxnSpPr>
              <a:cxnSpLocks/>
            </p:cNvCxnSpPr>
            <p:nvPr/>
          </p:nvCxnSpPr>
          <p:spPr>
            <a:xfrm>
              <a:off x="6289040" y="2994543"/>
              <a:ext cx="695960" cy="937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17C57E-F07D-6543-CE97-4140C7D81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1088" y="2382321"/>
              <a:ext cx="1052832" cy="13330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1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B3DE3-2889-FFBD-F5D2-C18868EA01CF}"/>
              </a:ext>
            </a:extLst>
          </p:cNvPr>
          <p:cNvSpPr txBox="1"/>
          <p:nvPr/>
        </p:nvSpPr>
        <p:spPr>
          <a:xfrm>
            <a:off x="772496" y="1298224"/>
            <a:ext cx="8502649" cy="4261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Forces are pervasive throughout the entity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Influences on each &amp; every individual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Represent pathways for variability &amp; reactivity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Technical (</a:t>
            </a:r>
            <a:r>
              <a:rPr lang="en-US" sz="2400" i="1" dirty="0">
                <a:ea typeface="Cambria" panose="02040503050406030204" pitchFamily="18" charset="0"/>
              </a:rPr>
              <a:t>Core Functions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Behavioral (</a:t>
            </a:r>
            <a:r>
              <a:rPr lang="en-US" sz="2400" i="1" dirty="0">
                <a:ea typeface="Cambria" panose="02040503050406030204" pitchFamily="18" charset="0"/>
              </a:rPr>
              <a:t>All Functions / Roles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a typeface="Cambria" panose="02040503050406030204" pitchFamily="18" charset="0"/>
              </a:rPr>
              <a:t>Communication (</a:t>
            </a:r>
            <a:r>
              <a:rPr lang="en-US" sz="2400" i="1" dirty="0">
                <a:ea typeface="Cambria" panose="02040503050406030204" pitchFamily="18" charset="0"/>
              </a:rPr>
              <a:t>All Directions</a:t>
            </a:r>
            <a:r>
              <a:rPr lang="en-US" sz="2400" dirty="0"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Cultural forces can be controlled and transformed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ea typeface="Cambria" panose="02040503050406030204" pitchFamily="18" charset="0"/>
              </a:rPr>
              <a:t>Perspective on value of time is limiting dimension 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2FEF00F-1BAC-6C5D-33DA-2F2351D8B7F8}"/>
              </a:ext>
            </a:extLst>
          </p:cNvPr>
          <p:cNvSpPr txBox="1">
            <a:spLocks/>
          </p:cNvSpPr>
          <p:nvPr/>
        </p:nvSpPr>
        <p:spPr>
          <a:xfrm>
            <a:off x="529305" y="252569"/>
            <a:ext cx="11036882" cy="780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a typeface="Cambria" panose="02040503050406030204" pitchFamily="18" charset="0"/>
              </a:rPr>
              <a:t>Cultural Forces</a:t>
            </a:r>
            <a:endParaRPr lang="en-US" sz="3600" b="1" baseline="30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73614"/>
      </p:ext>
    </p:extLst>
  </p:cSld>
  <p:clrMapOvr>
    <a:masterClrMapping/>
  </p:clrMapOvr>
</p:sld>
</file>

<file path=ppt/theme/theme1.xml><?xml version="1.0" encoding="utf-8"?>
<a:theme xmlns:a="http://schemas.openxmlformats.org/drawingml/2006/main" name="SAMI theme 2">
  <a:themeElements>
    <a:clrScheme name="SAMI Brand Colors">
      <a:dk1>
        <a:srgbClr val="005BAB"/>
      </a:dk1>
      <a:lt1>
        <a:srgbClr val="FFFFFF"/>
      </a:lt1>
      <a:dk2>
        <a:srgbClr val="FFFFFF"/>
      </a:dk2>
      <a:lt2>
        <a:srgbClr val="FFFFFF"/>
      </a:lt2>
      <a:accent1>
        <a:srgbClr val="F37937"/>
      </a:accent1>
      <a:accent2>
        <a:srgbClr val="005BAB"/>
      </a:accent2>
      <a:accent3>
        <a:srgbClr val="56A0D3"/>
      </a:accent3>
      <a:accent4>
        <a:srgbClr val="79C142"/>
      </a:accent4>
      <a:accent5>
        <a:srgbClr val="FFD357"/>
      </a:accent5>
      <a:accent6>
        <a:srgbClr val="575656"/>
      </a:accent6>
      <a:hlink>
        <a:srgbClr val="F36D20"/>
      </a:hlink>
      <a:folHlink>
        <a:srgbClr val="F36D20"/>
      </a:folHlink>
    </a:clrScheme>
    <a:fontScheme name="Custom 6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I theme 2" id="{FCDA4C00-75BE-4AF4-9E21-2517C003A846}" vid="{6CA28A04-2963-4227-902C-4988388071A0}"/>
    </a:ext>
  </a:extLst>
</a:theme>
</file>

<file path=ppt/theme/theme2.xml><?xml version="1.0" encoding="utf-8"?>
<a:theme xmlns:a="http://schemas.openxmlformats.org/drawingml/2006/main" name="1_Office Theme">
  <a:themeElements>
    <a:clrScheme name="SAMI Brand Colors">
      <a:dk1>
        <a:srgbClr val="005BAB"/>
      </a:dk1>
      <a:lt1>
        <a:srgbClr val="FFFFFF"/>
      </a:lt1>
      <a:dk2>
        <a:srgbClr val="FFFFFF"/>
      </a:dk2>
      <a:lt2>
        <a:srgbClr val="FFFFFF"/>
      </a:lt2>
      <a:accent1>
        <a:srgbClr val="F37937"/>
      </a:accent1>
      <a:accent2>
        <a:srgbClr val="005BAB"/>
      </a:accent2>
      <a:accent3>
        <a:srgbClr val="56A0D3"/>
      </a:accent3>
      <a:accent4>
        <a:srgbClr val="79C142"/>
      </a:accent4>
      <a:accent5>
        <a:srgbClr val="FFD357"/>
      </a:accent5>
      <a:accent6>
        <a:srgbClr val="575656"/>
      </a:accent6>
      <a:hlink>
        <a:srgbClr val="F36D20"/>
      </a:hlink>
      <a:folHlink>
        <a:srgbClr val="F36D20"/>
      </a:folHlink>
    </a:clrScheme>
    <a:fontScheme name="Custom 6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SAMI theme 2</Template>
  <TotalTime>11689</TotalTime>
  <Words>660</Words>
  <Application>Microsoft Office PowerPoint</Application>
  <PresentationFormat>Widescreen</PresentationFormat>
  <Paragraphs>142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Helvetica</vt:lpstr>
      <vt:lpstr>Helvetica 65 Medium</vt:lpstr>
      <vt:lpstr>Wingdings</vt:lpstr>
      <vt:lpstr>SAMI theme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for SAMI</dc:title>
  <dc:creator>Abu Khalid</dc:creator>
  <cp:lastModifiedBy>Mark Broussard</cp:lastModifiedBy>
  <cp:revision>35</cp:revision>
  <dcterms:created xsi:type="dcterms:W3CDTF">2022-10-11T17:18:40Z</dcterms:created>
  <dcterms:modified xsi:type="dcterms:W3CDTF">2025-01-06T20:42:06Z</dcterms:modified>
</cp:coreProperties>
</file>